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6" r:id="rId6"/>
    <p:sldId id="267" r:id="rId7"/>
    <p:sldId id="268" r:id="rId8"/>
    <p:sldId id="279" r:id="rId9"/>
    <p:sldId id="269" r:id="rId10"/>
    <p:sldId id="270" r:id="rId11"/>
    <p:sldId id="271" r:id="rId12"/>
    <p:sldId id="273" r:id="rId13"/>
    <p:sldId id="272" r:id="rId14"/>
    <p:sldId id="274" r:id="rId15"/>
    <p:sldId id="275" r:id="rId16"/>
    <p:sldId id="276" r:id="rId17"/>
    <p:sldId id="277" r:id="rId18"/>
    <p:sldId id="278" r:id="rId19"/>
    <p:sldId id="280" r:id="rId20"/>
    <p:sldId id="282" r:id="rId21"/>
    <p:sldId id="281" r:id="rId22"/>
    <p:sldId id="284" r:id="rId23"/>
    <p:sldId id="283" r:id="rId24"/>
    <p:sldId id="317" r:id="rId25"/>
    <p:sldId id="318" r:id="rId26"/>
    <p:sldId id="285" r:id="rId27"/>
    <p:sldId id="286" r:id="rId28"/>
    <p:sldId id="287" r:id="rId29"/>
    <p:sldId id="288" r:id="rId30"/>
    <p:sldId id="293" r:id="rId31"/>
    <p:sldId id="294" r:id="rId32"/>
    <p:sldId id="295" r:id="rId33"/>
    <p:sldId id="298" r:id="rId34"/>
    <p:sldId id="296" r:id="rId35"/>
    <p:sldId id="319" r:id="rId36"/>
    <p:sldId id="297" r:id="rId37"/>
    <p:sldId id="290" r:id="rId38"/>
    <p:sldId id="291" r:id="rId39"/>
    <p:sldId id="289" r:id="rId40"/>
    <p:sldId id="292" r:id="rId41"/>
    <p:sldId id="299" r:id="rId42"/>
    <p:sldId id="301" r:id="rId43"/>
    <p:sldId id="302" r:id="rId44"/>
    <p:sldId id="312" r:id="rId45"/>
    <p:sldId id="303" r:id="rId46"/>
    <p:sldId id="304" r:id="rId47"/>
    <p:sldId id="305" r:id="rId48"/>
    <p:sldId id="307" r:id="rId49"/>
    <p:sldId id="306" r:id="rId50"/>
    <p:sldId id="309" r:id="rId51"/>
    <p:sldId id="308" r:id="rId52"/>
    <p:sldId id="310" r:id="rId53"/>
    <p:sldId id="313" r:id="rId54"/>
    <p:sldId id="314" r:id="rId55"/>
    <p:sldId id="311" r:id="rId56"/>
    <p:sldId id="315" r:id="rId57"/>
    <p:sldId id="316"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7C03"/>
    <a:srgbClr val="C767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9" autoAdjust="0"/>
    <p:restoredTop sz="94660"/>
  </p:normalViewPr>
  <p:slideViewPr>
    <p:cSldViewPr snapToGrid="0">
      <p:cViewPr varScale="1">
        <p:scale>
          <a:sx n="114" d="100"/>
          <a:sy n="114" d="100"/>
        </p:scale>
        <p:origin x="192" y="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FBA387-5404-4BE1-9EC5-EE7EDB6401C5}"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216C3F-2BD2-4321-B858-A85F3888B26D}" type="slidenum">
              <a:rPr lang="en-US" smtClean="0"/>
              <a:t>‹#›</a:t>
            </a:fld>
            <a:endParaRPr lang="en-US"/>
          </a:p>
        </p:txBody>
      </p:sp>
    </p:spTree>
    <p:extLst>
      <p:ext uri="{BB962C8B-B14F-4D97-AF65-F5344CB8AC3E}">
        <p14:creationId xmlns:p14="http://schemas.microsoft.com/office/powerpoint/2010/main" val="4268139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FBA387-5404-4BE1-9EC5-EE7EDB6401C5}"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216C3F-2BD2-4321-B858-A85F3888B26D}" type="slidenum">
              <a:rPr lang="en-US" smtClean="0"/>
              <a:t>‹#›</a:t>
            </a:fld>
            <a:endParaRPr lang="en-US"/>
          </a:p>
        </p:txBody>
      </p:sp>
    </p:spTree>
    <p:extLst>
      <p:ext uri="{BB962C8B-B14F-4D97-AF65-F5344CB8AC3E}">
        <p14:creationId xmlns:p14="http://schemas.microsoft.com/office/powerpoint/2010/main" val="3464230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FBA387-5404-4BE1-9EC5-EE7EDB6401C5}"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216C3F-2BD2-4321-B858-A85F3888B26D}" type="slidenum">
              <a:rPr lang="en-US" smtClean="0"/>
              <a:t>‹#›</a:t>
            </a:fld>
            <a:endParaRPr lang="en-US"/>
          </a:p>
        </p:txBody>
      </p:sp>
    </p:spTree>
    <p:extLst>
      <p:ext uri="{BB962C8B-B14F-4D97-AF65-F5344CB8AC3E}">
        <p14:creationId xmlns:p14="http://schemas.microsoft.com/office/powerpoint/2010/main" val="2123509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FBA387-5404-4BE1-9EC5-EE7EDB6401C5}"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216C3F-2BD2-4321-B858-A85F3888B26D}" type="slidenum">
              <a:rPr lang="en-US" smtClean="0"/>
              <a:t>‹#›</a:t>
            </a:fld>
            <a:endParaRPr lang="en-US"/>
          </a:p>
        </p:txBody>
      </p:sp>
    </p:spTree>
    <p:extLst>
      <p:ext uri="{BB962C8B-B14F-4D97-AF65-F5344CB8AC3E}">
        <p14:creationId xmlns:p14="http://schemas.microsoft.com/office/powerpoint/2010/main" val="880183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FBA387-5404-4BE1-9EC5-EE7EDB6401C5}"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216C3F-2BD2-4321-B858-A85F3888B26D}" type="slidenum">
              <a:rPr lang="en-US" smtClean="0"/>
              <a:t>‹#›</a:t>
            </a:fld>
            <a:endParaRPr lang="en-US"/>
          </a:p>
        </p:txBody>
      </p:sp>
    </p:spTree>
    <p:extLst>
      <p:ext uri="{BB962C8B-B14F-4D97-AF65-F5344CB8AC3E}">
        <p14:creationId xmlns:p14="http://schemas.microsoft.com/office/powerpoint/2010/main" val="3390415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FBA387-5404-4BE1-9EC5-EE7EDB6401C5}"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216C3F-2BD2-4321-B858-A85F3888B26D}" type="slidenum">
              <a:rPr lang="en-US" smtClean="0"/>
              <a:t>‹#›</a:t>
            </a:fld>
            <a:endParaRPr lang="en-US"/>
          </a:p>
        </p:txBody>
      </p:sp>
    </p:spTree>
    <p:extLst>
      <p:ext uri="{BB962C8B-B14F-4D97-AF65-F5344CB8AC3E}">
        <p14:creationId xmlns:p14="http://schemas.microsoft.com/office/powerpoint/2010/main" val="1347176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FBA387-5404-4BE1-9EC5-EE7EDB6401C5}" type="datetimeFigureOut">
              <a:rPr lang="en-US" smtClean="0"/>
              <a:t>9/28/2023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216C3F-2BD2-4321-B858-A85F3888B26D}" type="slidenum">
              <a:rPr lang="en-US" smtClean="0"/>
              <a:t>‹#›</a:t>
            </a:fld>
            <a:endParaRPr lang="en-US"/>
          </a:p>
        </p:txBody>
      </p:sp>
    </p:spTree>
    <p:extLst>
      <p:ext uri="{BB962C8B-B14F-4D97-AF65-F5344CB8AC3E}">
        <p14:creationId xmlns:p14="http://schemas.microsoft.com/office/powerpoint/2010/main" val="1014352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FBA387-5404-4BE1-9EC5-EE7EDB6401C5}" type="datetimeFigureOut">
              <a:rPr lang="en-US" smtClean="0"/>
              <a:t>9/28/2023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216C3F-2BD2-4321-B858-A85F3888B26D}" type="slidenum">
              <a:rPr lang="en-US" smtClean="0"/>
              <a:t>‹#›</a:t>
            </a:fld>
            <a:endParaRPr lang="en-US"/>
          </a:p>
        </p:txBody>
      </p:sp>
    </p:spTree>
    <p:extLst>
      <p:ext uri="{BB962C8B-B14F-4D97-AF65-F5344CB8AC3E}">
        <p14:creationId xmlns:p14="http://schemas.microsoft.com/office/powerpoint/2010/main" val="2972377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FBA387-5404-4BE1-9EC5-EE7EDB6401C5}" type="datetimeFigureOut">
              <a:rPr lang="en-US" smtClean="0"/>
              <a:t>9/28/2023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216C3F-2BD2-4321-B858-A85F3888B26D}" type="slidenum">
              <a:rPr lang="en-US" smtClean="0"/>
              <a:t>‹#›</a:t>
            </a:fld>
            <a:endParaRPr lang="en-US"/>
          </a:p>
        </p:txBody>
      </p:sp>
    </p:spTree>
    <p:extLst>
      <p:ext uri="{BB962C8B-B14F-4D97-AF65-F5344CB8AC3E}">
        <p14:creationId xmlns:p14="http://schemas.microsoft.com/office/powerpoint/2010/main" val="4044345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FBA387-5404-4BE1-9EC5-EE7EDB6401C5}"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216C3F-2BD2-4321-B858-A85F3888B26D}" type="slidenum">
              <a:rPr lang="en-US" smtClean="0"/>
              <a:t>‹#›</a:t>
            </a:fld>
            <a:endParaRPr lang="en-US"/>
          </a:p>
        </p:txBody>
      </p:sp>
    </p:spTree>
    <p:extLst>
      <p:ext uri="{BB962C8B-B14F-4D97-AF65-F5344CB8AC3E}">
        <p14:creationId xmlns:p14="http://schemas.microsoft.com/office/powerpoint/2010/main" val="2618192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FBA387-5404-4BE1-9EC5-EE7EDB6401C5}"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216C3F-2BD2-4321-B858-A85F3888B26D}" type="slidenum">
              <a:rPr lang="en-US" smtClean="0"/>
              <a:t>‹#›</a:t>
            </a:fld>
            <a:endParaRPr lang="en-US"/>
          </a:p>
        </p:txBody>
      </p:sp>
    </p:spTree>
    <p:extLst>
      <p:ext uri="{BB962C8B-B14F-4D97-AF65-F5344CB8AC3E}">
        <p14:creationId xmlns:p14="http://schemas.microsoft.com/office/powerpoint/2010/main" val="1849120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FBA387-5404-4BE1-9EC5-EE7EDB6401C5}" type="datetimeFigureOut">
              <a:rPr lang="en-US" smtClean="0"/>
              <a:t>9/28/2023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216C3F-2BD2-4321-B858-A85F3888B26D}" type="slidenum">
              <a:rPr lang="en-US" smtClean="0"/>
              <a:t>‹#›</a:t>
            </a:fld>
            <a:endParaRPr lang="en-US"/>
          </a:p>
        </p:txBody>
      </p:sp>
    </p:spTree>
    <p:extLst>
      <p:ext uri="{BB962C8B-B14F-4D97-AF65-F5344CB8AC3E}">
        <p14:creationId xmlns:p14="http://schemas.microsoft.com/office/powerpoint/2010/main" val="2813398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N466WTClpe4" TargetMode="External"/><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youtube.com/watch?v=wvQyBcbHJkg"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UBpTohx1BOc" TargetMode="External"/><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youtube.com/watch?v=r6tRp-zRUJs&amp;index=24&amp;list=PL8dPuuaLjXtMwmepBjTSG593eG7ObzO7s" TargetMode="Externa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XHJmUXHxoZ4" TargetMode="External"/><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77.jpeg"/><Relationship Id="rId5" Type="http://schemas.openxmlformats.org/officeDocument/2006/relationships/hyperlink" Target="https://www.youtube.com/watch?v=g3qPT30LejM" TargetMode="External"/><Relationship Id="rId4" Type="http://schemas.openxmlformats.org/officeDocument/2006/relationships/image" Target="../media/image76.jpeg"/></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fti-sg2-6Q4" TargetMode="External"/><Relationship Id="rId7" Type="http://schemas.openxmlformats.org/officeDocument/2006/relationships/image" Target="../media/image79.jpe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hyperlink" Target="http://www.centennialbulb.org/" TargetMode="External"/><Relationship Id="rId5" Type="http://schemas.openxmlformats.org/officeDocument/2006/relationships/image" Target="../media/image78.jpeg"/><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914400"/>
          </a:xfrm>
        </p:spPr>
        <p:txBody>
          <a:bodyPr/>
          <a:lstStyle/>
          <a:p>
            <a:r>
              <a:rPr lang="en-US" dirty="0">
                <a:latin typeface="Palatino Linotype" pitchFamily="18" charset="0"/>
              </a:rPr>
              <a:t>Andrew Johnson</a:t>
            </a:r>
          </a:p>
        </p:txBody>
      </p:sp>
      <p:pic>
        <p:nvPicPr>
          <p:cNvPr id="1026" name="Picture 2" descr="Monochrome photograph of the upper body of Andrew John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912" y="911226"/>
            <a:ext cx="3658838" cy="4879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rsive signature in 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081" y="5915027"/>
            <a:ext cx="32385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972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559" y="124492"/>
            <a:ext cx="697338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C00000"/>
                </a:solidFill>
                <a:effectLst/>
              </a:rPr>
              <a:t>13</a:t>
            </a:r>
            <a:r>
              <a:rPr lang="en-US" sz="5400" b="1" cap="none" spc="0" baseline="30000" dirty="0">
                <a:ln/>
                <a:solidFill>
                  <a:srgbClr val="C00000"/>
                </a:solidFill>
                <a:effectLst/>
              </a:rPr>
              <a:t>th</a:t>
            </a:r>
            <a:r>
              <a:rPr lang="en-US" sz="5400" b="1" cap="none" spc="0" dirty="0">
                <a:ln/>
                <a:solidFill>
                  <a:srgbClr val="C00000"/>
                </a:solidFill>
                <a:effectLst/>
              </a:rPr>
              <a:t> Amendment - 1865</a:t>
            </a:r>
          </a:p>
        </p:txBody>
      </p:sp>
      <p:sp>
        <p:nvSpPr>
          <p:cNvPr id="6" name="TextBox 5"/>
          <p:cNvSpPr txBox="1"/>
          <p:nvPr/>
        </p:nvSpPr>
        <p:spPr>
          <a:xfrm>
            <a:off x="995086" y="3668975"/>
            <a:ext cx="10121149" cy="1384995"/>
          </a:xfrm>
          <a:prstGeom prst="rect">
            <a:avLst/>
          </a:prstGeom>
          <a:blipFill>
            <a:blip r:embed="rId2"/>
            <a:tile tx="0" ty="0" sx="100000" sy="100000" flip="none" algn="tl"/>
          </a:blipFill>
          <a:ln>
            <a:solidFill>
              <a:schemeClr val="tx1"/>
            </a:solidFill>
          </a:ln>
        </p:spPr>
        <p:txBody>
          <a:bodyPr wrap="square" rtlCol="0">
            <a:spAutoFit/>
          </a:bodyPr>
          <a:lstStyle/>
          <a:p>
            <a:pPr algn="just"/>
            <a:r>
              <a:rPr lang="en-US" sz="2800" i="1" dirty="0">
                <a:latin typeface="Baskerville Old Face" panose="02020602080505020303" pitchFamily="18" charset="0"/>
              </a:rPr>
              <a:t>Neither slavery nor involuntary servitude, except as a punishment for crime whereof the party shall have been duly convicted, shall exist within the United States, or any place subject to their jurisdiction.</a:t>
            </a:r>
          </a:p>
        </p:txBody>
      </p:sp>
      <p:sp>
        <p:nvSpPr>
          <p:cNvPr id="3" name="TextBox 2"/>
          <p:cNvSpPr txBox="1"/>
          <p:nvPr/>
        </p:nvSpPr>
        <p:spPr>
          <a:xfrm>
            <a:off x="1586755" y="1326777"/>
            <a:ext cx="9834280" cy="461665"/>
          </a:xfrm>
          <a:prstGeom prst="rect">
            <a:avLst/>
          </a:prstGeom>
          <a:noFill/>
        </p:spPr>
        <p:txBody>
          <a:bodyPr wrap="square" rtlCol="0">
            <a:spAutoFit/>
          </a:bodyPr>
          <a:lstStyle/>
          <a:p>
            <a:r>
              <a:rPr lang="en-US" sz="2400" dirty="0">
                <a:latin typeface="Book Antiqua" panose="02040602050305030304" pitchFamily="18" charset="0"/>
              </a:rPr>
              <a:t>-Outlaws slavery in the United States</a:t>
            </a:r>
          </a:p>
        </p:txBody>
      </p:sp>
    </p:spTree>
    <p:extLst>
      <p:ext uri="{BB962C8B-B14F-4D97-AF65-F5344CB8AC3E}">
        <p14:creationId xmlns:p14="http://schemas.microsoft.com/office/powerpoint/2010/main" val="3940795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559" y="124492"/>
            <a:ext cx="697338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C00000"/>
                </a:solidFill>
                <a:effectLst/>
              </a:rPr>
              <a:t>14</a:t>
            </a:r>
            <a:r>
              <a:rPr lang="en-US" sz="5400" b="1" cap="none" spc="0" baseline="30000" dirty="0">
                <a:ln/>
                <a:solidFill>
                  <a:srgbClr val="C00000"/>
                </a:solidFill>
                <a:effectLst/>
              </a:rPr>
              <a:t>th</a:t>
            </a:r>
            <a:r>
              <a:rPr lang="en-US" sz="5400" b="1" cap="none" spc="0" dirty="0">
                <a:ln/>
                <a:solidFill>
                  <a:srgbClr val="C00000"/>
                </a:solidFill>
                <a:effectLst/>
              </a:rPr>
              <a:t> Amendment - 1865</a:t>
            </a:r>
          </a:p>
        </p:txBody>
      </p:sp>
      <p:sp>
        <p:nvSpPr>
          <p:cNvPr id="6" name="TextBox 5"/>
          <p:cNvSpPr txBox="1"/>
          <p:nvPr/>
        </p:nvSpPr>
        <p:spPr>
          <a:xfrm>
            <a:off x="1299886" y="4332363"/>
            <a:ext cx="10121149" cy="2308324"/>
          </a:xfrm>
          <a:prstGeom prst="rect">
            <a:avLst/>
          </a:prstGeom>
          <a:blipFill>
            <a:blip r:embed="rId2"/>
            <a:tile tx="0" ty="0" sx="100000" sy="100000" flip="none" algn="tl"/>
          </a:blipFill>
          <a:ln>
            <a:solidFill>
              <a:schemeClr val="tx1"/>
            </a:solidFill>
          </a:ln>
        </p:spPr>
        <p:txBody>
          <a:bodyPr wrap="square" rtlCol="0">
            <a:spAutoFit/>
          </a:bodyPr>
          <a:lstStyle/>
          <a:p>
            <a:pPr algn="just"/>
            <a:r>
              <a:rPr lang="en-US" sz="2400" dirty="0">
                <a:latin typeface="Baskerville Old Face" panose="02020602080505020303" pitchFamily="18" charset="0"/>
              </a:rPr>
              <a:t> </a:t>
            </a:r>
            <a:r>
              <a:rPr lang="en-US" sz="2400" i="1" dirty="0">
                <a:latin typeface="Baskerville Old Face" panose="02020602080505020303" pitchFamily="18" charset="0"/>
              </a:rPr>
              <a:t>All persons born or naturalized in the United States, and subject to the jurisdiction thereof, are citizens of the United States and of the State wherein they reside. No State shall make or enforce any law which shall abridge the privileges or immunities of citizens of the United States; nor shall any State deprive any person of life, liberty, or property, without due process of law; nor deny to any person within its jurisdiction the equal protection of the laws…</a:t>
            </a:r>
          </a:p>
        </p:txBody>
      </p:sp>
      <p:sp>
        <p:nvSpPr>
          <p:cNvPr id="3" name="TextBox 2"/>
          <p:cNvSpPr txBox="1"/>
          <p:nvPr/>
        </p:nvSpPr>
        <p:spPr>
          <a:xfrm>
            <a:off x="2138083" y="1166598"/>
            <a:ext cx="8444753" cy="2677656"/>
          </a:xfrm>
          <a:prstGeom prst="rect">
            <a:avLst/>
          </a:prstGeom>
          <a:noFill/>
        </p:spPr>
        <p:txBody>
          <a:bodyPr wrap="square" rtlCol="0">
            <a:spAutoFit/>
          </a:bodyPr>
          <a:lstStyle/>
          <a:p>
            <a:r>
              <a:rPr lang="en-US" sz="2400" dirty="0">
                <a:latin typeface="Book Antiqua" panose="02040602050305030304" pitchFamily="18" charset="0"/>
              </a:rPr>
              <a:t>-Former slaves are made full citizens, and thus entitled to equal protection under the law.</a:t>
            </a:r>
          </a:p>
          <a:p>
            <a:r>
              <a:rPr lang="en-US" sz="2400" dirty="0">
                <a:latin typeface="Book Antiqua" panose="02040602050305030304" pitchFamily="18" charset="0"/>
              </a:rPr>
              <a:t>- Former slaves count equally, and states that deny this are denied full representation</a:t>
            </a:r>
          </a:p>
          <a:p>
            <a:r>
              <a:rPr lang="en-US" sz="2400" dirty="0">
                <a:latin typeface="Book Antiqua" panose="02040602050305030304" pitchFamily="18" charset="0"/>
              </a:rPr>
              <a:t>-Former Confederate rebels can’t serve in Congress unless a 2/3 vote in Congress admits them</a:t>
            </a:r>
          </a:p>
          <a:p>
            <a:r>
              <a:rPr lang="en-US" sz="2400" dirty="0">
                <a:latin typeface="Book Antiqua" panose="02040602050305030304" pitchFamily="18" charset="0"/>
              </a:rPr>
              <a:t>- US will not pay old Confederate debts</a:t>
            </a:r>
          </a:p>
        </p:txBody>
      </p:sp>
    </p:spTree>
    <p:extLst>
      <p:ext uri="{BB962C8B-B14F-4D97-AF65-F5344CB8AC3E}">
        <p14:creationId xmlns:p14="http://schemas.microsoft.com/office/powerpoint/2010/main" val="81249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rsive signature in 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38500" cy="800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67836" y="1104900"/>
            <a:ext cx="6445623" cy="5062818"/>
          </a:xfrm>
          <a:prstGeom prst="rect">
            <a:avLst/>
          </a:prstGeom>
          <a:blipFill>
            <a:blip r:embed="rId3"/>
            <a:tile tx="0" ty="0" sx="100000" sy="100000" flip="none" algn="tl"/>
          </a:blipFill>
          <a:ln>
            <a:solidFill>
              <a:schemeClr val="tx1"/>
            </a:solidFill>
          </a:ln>
        </p:spPr>
        <p:txBody>
          <a:bodyPr wrap="square" rtlCol="0">
            <a:spAutoFit/>
          </a:bodyPr>
          <a:lstStyle/>
          <a:p>
            <a:pPr algn="ctr"/>
            <a:r>
              <a:rPr lang="en-US" sz="2400" b="1" dirty="0">
                <a:latin typeface="Book Antiqua" pitchFamily="18" charset="0"/>
              </a:rPr>
              <a:t>Tenure of Office Act</a:t>
            </a:r>
          </a:p>
          <a:p>
            <a:r>
              <a:rPr lang="en-US" sz="2400" dirty="0">
                <a:latin typeface="Book Antiqua" pitchFamily="18" charset="0"/>
              </a:rPr>
              <a:t>Law prohibits the President from removing any government office holder without Senate approval</a:t>
            </a:r>
          </a:p>
          <a:p>
            <a:endParaRPr lang="en-US" sz="2400" dirty="0">
              <a:latin typeface="Book Antiqua" pitchFamily="18" charset="0"/>
            </a:endParaRPr>
          </a:p>
          <a:p>
            <a:r>
              <a:rPr lang="en-US" sz="2400" dirty="0">
                <a:latin typeface="Book Antiqua" pitchFamily="18" charset="0"/>
              </a:rPr>
              <a:t>-Meant to protect Secretary of War Edwin Stanton</a:t>
            </a:r>
          </a:p>
          <a:p>
            <a:endParaRPr lang="en-US" sz="2400" dirty="0">
              <a:latin typeface="Book Antiqua" pitchFamily="18" charset="0"/>
            </a:endParaRPr>
          </a:p>
          <a:p>
            <a:r>
              <a:rPr lang="en-US" sz="2400" dirty="0">
                <a:latin typeface="Book Antiqua" pitchFamily="18" charset="0"/>
              </a:rPr>
              <a:t>-Vetoed by Johnson, overridden by the Congress</a:t>
            </a:r>
          </a:p>
          <a:p>
            <a:endParaRPr lang="en-US" sz="2400" dirty="0">
              <a:latin typeface="Book Antiqua" pitchFamily="18" charset="0"/>
            </a:endParaRPr>
          </a:p>
          <a:p>
            <a:r>
              <a:rPr lang="en-US" sz="2400" dirty="0">
                <a:latin typeface="Book Antiqua" pitchFamily="18" charset="0"/>
              </a:rPr>
              <a:t>-Johnson fired Stanton anyway, leading three days later to…</a:t>
            </a:r>
          </a:p>
        </p:txBody>
      </p:sp>
      <p:pic>
        <p:nvPicPr>
          <p:cNvPr id="3074" name="Picture 2" descr="Image result for edwin stanton cartoon on 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471" y="1362635"/>
            <a:ext cx="3376009" cy="4473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041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rsive signature in 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38500" cy="800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24943" y="800100"/>
            <a:ext cx="5711820"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Playbill" panose="040506030A0602020202" pitchFamily="82" charset="0"/>
              </a:rPr>
              <a:t>Impeachment of Johnson!</a:t>
            </a:r>
          </a:p>
        </p:txBody>
      </p:sp>
      <p:pic>
        <p:nvPicPr>
          <p:cNvPr id="2050" name="Picture 2" descr="Image result for impeachment andrew johnso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89616">
            <a:off x="349880" y="2745030"/>
            <a:ext cx="4832176" cy="28886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70833" y="2671483"/>
            <a:ext cx="6131859" cy="2554545"/>
          </a:xfrm>
          <a:prstGeom prst="rect">
            <a:avLst/>
          </a:prstGeom>
          <a:noFill/>
        </p:spPr>
        <p:txBody>
          <a:bodyPr wrap="square" rtlCol="0">
            <a:spAutoFit/>
          </a:bodyPr>
          <a:lstStyle/>
          <a:p>
            <a:r>
              <a:rPr lang="en-US" sz="3200" dirty="0"/>
              <a:t>-House of Representatives votes to Impeach Johnson on 11 counts</a:t>
            </a:r>
            <a:br>
              <a:rPr lang="en-US" sz="3200" dirty="0"/>
            </a:br>
            <a:endParaRPr lang="en-US" sz="3200" dirty="0"/>
          </a:p>
          <a:p>
            <a:r>
              <a:rPr lang="en-US" sz="3200" dirty="0"/>
              <a:t>-Senate fails to convict Johnson by a single vote</a:t>
            </a:r>
          </a:p>
        </p:txBody>
      </p:sp>
    </p:spTree>
    <p:extLst>
      <p:ext uri="{BB962C8B-B14F-4D97-AF65-F5344CB8AC3E}">
        <p14:creationId xmlns:p14="http://schemas.microsoft.com/office/powerpoint/2010/main" val="336945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7000" b="-17000"/>
          </a:stretch>
        </a:blipFill>
        <a:effectLst/>
      </p:bgPr>
    </p:bg>
    <p:spTree>
      <p:nvGrpSpPr>
        <p:cNvPr id="1" name=""/>
        <p:cNvGrpSpPr/>
        <p:nvPr/>
      </p:nvGrpSpPr>
      <p:grpSpPr>
        <a:xfrm>
          <a:off x="0" y="0"/>
          <a:ext cx="0" cy="0"/>
          <a:chOff x="0" y="0"/>
          <a:chExt cx="0" cy="0"/>
        </a:xfrm>
      </p:grpSpPr>
      <p:pic>
        <p:nvPicPr>
          <p:cNvPr id="9" name="Picture 2" descr="Cursive signature in 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238500" cy="800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25035" y="2671483"/>
            <a:ext cx="6477657" cy="2062103"/>
          </a:xfrm>
          <a:prstGeom prst="rect">
            <a:avLst/>
          </a:prstGeom>
          <a:noFill/>
        </p:spPr>
        <p:txBody>
          <a:bodyPr wrap="square" rtlCol="0">
            <a:spAutoFit/>
          </a:bodyPr>
          <a:lstStyle/>
          <a:p>
            <a:r>
              <a:rPr lang="en-US" sz="3200" dirty="0"/>
              <a:t>US, through Secretary of State William Seward, buys Alaska from Russia for $7.2 million. (About $12.25 per square mile)</a:t>
            </a:r>
          </a:p>
        </p:txBody>
      </p:sp>
      <p:sp>
        <p:nvSpPr>
          <p:cNvPr id="6" name="Rectangle 5"/>
          <p:cNvSpPr/>
          <p:nvPr/>
        </p:nvSpPr>
        <p:spPr>
          <a:xfrm>
            <a:off x="4025221" y="800100"/>
            <a:ext cx="3711272"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Playbill" panose="040506030A0602020202" pitchFamily="82" charset="0"/>
              </a:rPr>
              <a:t>Alaska Purchase</a:t>
            </a:r>
          </a:p>
        </p:txBody>
      </p:sp>
      <p:pic>
        <p:nvPicPr>
          <p:cNvPr id="4098" name="Picture 2" descr="Image result for sewards fol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74" y="2000429"/>
            <a:ext cx="4423016" cy="443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542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914400"/>
          </a:xfrm>
        </p:spPr>
        <p:txBody>
          <a:bodyPr/>
          <a:lstStyle/>
          <a:p>
            <a:r>
              <a:rPr lang="en-US" dirty="0">
                <a:latin typeface="Palatino Linotype" pitchFamily="18" charset="0"/>
              </a:rPr>
              <a:t>Ulysses S. Grant</a:t>
            </a:r>
          </a:p>
        </p:txBody>
      </p:sp>
      <p:pic>
        <p:nvPicPr>
          <p:cNvPr id="3" name="Picture 2" descr="Ulysses S. Grant 1870-18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5667" y="986403"/>
            <a:ext cx="3641327" cy="48566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rsive signature in 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5667" y="5915026"/>
            <a:ext cx="3364939" cy="79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146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 of Illino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0129" y="201159"/>
            <a:ext cx="2733115" cy="38650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1950" y="901126"/>
            <a:ext cx="5702674" cy="1077218"/>
          </a:xfrm>
          <a:prstGeom prst="rect">
            <a:avLst/>
          </a:prstGeom>
          <a:noFill/>
        </p:spPr>
        <p:txBody>
          <a:bodyPr wrap="square" rtlCol="0">
            <a:spAutoFit/>
          </a:bodyPr>
          <a:lstStyle/>
          <a:p>
            <a:r>
              <a:rPr lang="en-US" sz="3200" dirty="0">
                <a:latin typeface="Palatino Linotype" pitchFamily="18" charset="0"/>
              </a:rPr>
              <a:t>Elected in:		1868, 1872	</a:t>
            </a:r>
          </a:p>
        </p:txBody>
      </p:sp>
      <p:sp>
        <p:nvSpPr>
          <p:cNvPr id="4" name="TextBox 3"/>
          <p:cNvSpPr txBox="1"/>
          <p:nvPr/>
        </p:nvSpPr>
        <p:spPr>
          <a:xfrm>
            <a:off x="361950" y="1434525"/>
            <a:ext cx="8686800" cy="584775"/>
          </a:xfrm>
          <a:prstGeom prst="rect">
            <a:avLst/>
          </a:prstGeom>
          <a:noFill/>
        </p:spPr>
        <p:txBody>
          <a:bodyPr wrap="square" rtlCol="0">
            <a:spAutoFit/>
          </a:bodyPr>
          <a:lstStyle/>
          <a:p>
            <a:r>
              <a:rPr lang="en-US" sz="3200" dirty="0">
                <a:latin typeface="Palatino Linotype" pitchFamily="18" charset="0"/>
              </a:rPr>
              <a:t>President from:	1869-1877	</a:t>
            </a:r>
          </a:p>
        </p:txBody>
      </p:sp>
      <p:sp>
        <p:nvSpPr>
          <p:cNvPr id="5" name="TextBox 4"/>
          <p:cNvSpPr txBox="1"/>
          <p:nvPr/>
        </p:nvSpPr>
        <p:spPr>
          <a:xfrm>
            <a:off x="361950" y="1994454"/>
            <a:ext cx="5962650" cy="584775"/>
          </a:xfrm>
          <a:prstGeom prst="rect">
            <a:avLst/>
          </a:prstGeom>
          <a:noFill/>
        </p:spPr>
        <p:txBody>
          <a:bodyPr wrap="square" rtlCol="0">
            <a:spAutoFit/>
          </a:bodyPr>
          <a:lstStyle/>
          <a:p>
            <a:r>
              <a:rPr lang="en-US" sz="3200" dirty="0">
                <a:latin typeface="Palatino Linotype" pitchFamily="18" charset="0"/>
              </a:rPr>
              <a:t>Political Party:		Republican</a:t>
            </a:r>
          </a:p>
        </p:txBody>
      </p:sp>
      <p:sp>
        <p:nvSpPr>
          <p:cNvPr id="6" name="TextBox 5"/>
          <p:cNvSpPr txBox="1"/>
          <p:nvPr/>
        </p:nvSpPr>
        <p:spPr>
          <a:xfrm>
            <a:off x="361950" y="2599628"/>
            <a:ext cx="8686800" cy="1077218"/>
          </a:xfrm>
          <a:prstGeom prst="rect">
            <a:avLst/>
          </a:prstGeom>
          <a:noFill/>
        </p:spPr>
        <p:txBody>
          <a:bodyPr wrap="square" rtlCol="0">
            <a:spAutoFit/>
          </a:bodyPr>
          <a:lstStyle/>
          <a:p>
            <a:r>
              <a:rPr lang="en-US" sz="3200" dirty="0">
                <a:latin typeface="Palatino Linotype" pitchFamily="18" charset="0"/>
              </a:rPr>
              <a:t>Home State:		Illinois </a:t>
            </a:r>
          </a:p>
          <a:p>
            <a:r>
              <a:rPr lang="en-US" sz="3200" dirty="0">
                <a:latin typeface="Palatino Linotype" pitchFamily="18" charset="0"/>
              </a:rPr>
              <a:t>				</a:t>
            </a:r>
            <a:r>
              <a:rPr lang="en-US" sz="2400" dirty="0">
                <a:latin typeface="Palatino Linotype" pitchFamily="18" charset="0"/>
              </a:rPr>
              <a:t>(born Ohio)</a:t>
            </a:r>
            <a:r>
              <a:rPr lang="en-US" sz="3200" dirty="0">
                <a:latin typeface="Palatino Linotype" pitchFamily="18" charset="0"/>
              </a:rPr>
              <a:t>	</a:t>
            </a:r>
          </a:p>
        </p:txBody>
      </p:sp>
      <p:pic>
        <p:nvPicPr>
          <p:cNvPr id="10" name="Picture 4" descr="Cursive signature in 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6" y="44187"/>
            <a:ext cx="3364939" cy="7965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us grant co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3417" y="3204802"/>
            <a:ext cx="3454480" cy="34544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SGrantHomeGale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755" y="3694235"/>
            <a:ext cx="4134704" cy="3043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89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961" y="0"/>
            <a:ext cx="5386411"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Playbill" panose="040506030A0602020202" pitchFamily="82" charset="0"/>
              </a:rPr>
              <a:t>Election of 1868</a:t>
            </a:r>
          </a:p>
        </p:txBody>
      </p:sp>
      <p:sp>
        <p:nvSpPr>
          <p:cNvPr id="3" name="TextBox 2"/>
          <p:cNvSpPr txBox="1"/>
          <p:nvPr/>
        </p:nvSpPr>
        <p:spPr>
          <a:xfrm>
            <a:off x="445830" y="1763601"/>
            <a:ext cx="5184541" cy="1384995"/>
          </a:xfrm>
          <a:prstGeom prst="rect">
            <a:avLst/>
          </a:prstGeom>
          <a:noFill/>
        </p:spPr>
        <p:txBody>
          <a:bodyPr wrap="square" rtlCol="0">
            <a:spAutoFit/>
          </a:bodyPr>
          <a:lstStyle/>
          <a:p>
            <a:r>
              <a:rPr lang="en-US" sz="2800" dirty="0">
                <a:latin typeface="Baskerville Old Face" panose="02020602080505020303" pitchFamily="18" charset="0"/>
              </a:rPr>
              <a:t>Republican:  214</a:t>
            </a:r>
          </a:p>
          <a:p>
            <a:r>
              <a:rPr lang="en-US" sz="2800" dirty="0">
                <a:latin typeface="Baskerville Old Face" panose="02020602080505020303" pitchFamily="18" charset="0"/>
              </a:rPr>
              <a:t>President: Ulysses S. Grant</a:t>
            </a:r>
          </a:p>
          <a:p>
            <a:r>
              <a:rPr lang="en-US" sz="2800" dirty="0">
                <a:latin typeface="Baskerville Old Face" panose="02020602080505020303" pitchFamily="18" charset="0"/>
              </a:rPr>
              <a:t>Vice President: Schuyler Colfax</a:t>
            </a:r>
          </a:p>
        </p:txBody>
      </p:sp>
      <p:pic>
        <p:nvPicPr>
          <p:cNvPr id="3076" name="Picture 4" descr="Image result for election of 18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551" y="185487"/>
            <a:ext cx="6283656" cy="36549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45829" y="3607724"/>
            <a:ext cx="5184541" cy="1384995"/>
          </a:xfrm>
          <a:prstGeom prst="rect">
            <a:avLst/>
          </a:prstGeom>
          <a:noFill/>
        </p:spPr>
        <p:txBody>
          <a:bodyPr wrap="square" rtlCol="0">
            <a:spAutoFit/>
          </a:bodyPr>
          <a:lstStyle/>
          <a:p>
            <a:r>
              <a:rPr lang="en-US" sz="2800" dirty="0">
                <a:latin typeface="Baskerville Old Face" panose="02020602080505020303" pitchFamily="18" charset="0"/>
              </a:rPr>
              <a:t>Democratic:  80</a:t>
            </a:r>
          </a:p>
          <a:p>
            <a:r>
              <a:rPr lang="en-US" sz="2800" dirty="0">
                <a:latin typeface="Baskerville Old Face" panose="02020602080505020303" pitchFamily="18" charset="0"/>
              </a:rPr>
              <a:t>President: Horatio Seymour</a:t>
            </a:r>
          </a:p>
          <a:p>
            <a:r>
              <a:rPr lang="en-US" sz="2800" dirty="0">
                <a:latin typeface="Baskerville Old Face" panose="02020602080505020303" pitchFamily="18" charset="0"/>
              </a:rPr>
              <a:t>Vice President: Francis Blair</a:t>
            </a:r>
          </a:p>
        </p:txBody>
      </p:sp>
      <p:pic>
        <p:nvPicPr>
          <p:cNvPr id="3078" name="Picture 6" descr="Grant-Colfa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4546" y="3833947"/>
            <a:ext cx="4294512" cy="3024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291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168" y="0"/>
            <a:ext cx="5379999"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Playbill" panose="040506030A0602020202" pitchFamily="82" charset="0"/>
              </a:rPr>
              <a:t>Election of 1872</a:t>
            </a:r>
          </a:p>
        </p:txBody>
      </p:sp>
      <p:sp>
        <p:nvSpPr>
          <p:cNvPr id="3" name="TextBox 2"/>
          <p:cNvSpPr txBox="1"/>
          <p:nvPr/>
        </p:nvSpPr>
        <p:spPr>
          <a:xfrm>
            <a:off x="445829" y="1730351"/>
            <a:ext cx="5184541" cy="1384995"/>
          </a:xfrm>
          <a:prstGeom prst="rect">
            <a:avLst/>
          </a:prstGeom>
          <a:noFill/>
        </p:spPr>
        <p:txBody>
          <a:bodyPr wrap="square" rtlCol="0">
            <a:spAutoFit/>
          </a:bodyPr>
          <a:lstStyle/>
          <a:p>
            <a:r>
              <a:rPr lang="en-US" sz="2800" dirty="0">
                <a:latin typeface="Baskerville Old Face" panose="02020602080505020303" pitchFamily="18" charset="0"/>
              </a:rPr>
              <a:t>Republican:  286</a:t>
            </a:r>
          </a:p>
          <a:p>
            <a:r>
              <a:rPr lang="en-US" sz="2800" dirty="0">
                <a:latin typeface="Baskerville Old Face" panose="02020602080505020303" pitchFamily="18" charset="0"/>
              </a:rPr>
              <a:t>President: Ulysses S. Grant</a:t>
            </a:r>
          </a:p>
          <a:p>
            <a:r>
              <a:rPr lang="en-US" sz="2800" dirty="0">
                <a:latin typeface="Baskerville Old Face" panose="02020602080505020303" pitchFamily="18" charset="0"/>
              </a:rPr>
              <a:t>Vice President: Henry Wilson</a:t>
            </a:r>
          </a:p>
        </p:txBody>
      </p:sp>
      <p:sp>
        <p:nvSpPr>
          <p:cNvPr id="6" name="TextBox 5"/>
          <p:cNvSpPr txBox="1"/>
          <p:nvPr/>
        </p:nvSpPr>
        <p:spPr>
          <a:xfrm>
            <a:off x="445829" y="3607724"/>
            <a:ext cx="5645032" cy="1384995"/>
          </a:xfrm>
          <a:prstGeom prst="rect">
            <a:avLst/>
          </a:prstGeom>
          <a:noFill/>
        </p:spPr>
        <p:txBody>
          <a:bodyPr wrap="square" rtlCol="0">
            <a:spAutoFit/>
          </a:bodyPr>
          <a:lstStyle/>
          <a:p>
            <a:r>
              <a:rPr lang="en-US" sz="2800" dirty="0">
                <a:latin typeface="Baskerville Old Face" panose="02020602080505020303" pitchFamily="18" charset="0"/>
              </a:rPr>
              <a:t>Liberal Republican/Democratic:  66*</a:t>
            </a:r>
          </a:p>
          <a:p>
            <a:r>
              <a:rPr lang="en-US" sz="2800" dirty="0">
                <a:latin typeface="Baskerville Old Face" panose="02020602080505020303" pitchFamily="18" charset="0"/>
              </a:rPr>
              <a:t>President: Horace Greeley</a:t>
            </a:r>
          </a:p>
          <a:p>
            <a:r>
              <a:rPr lang="en-US" sz="2800" dirty="0">
                <a:latin typeface="Baskerville Old Face" panose="02020602080505020303" pitchFamily="18" charset="0"/>
              </a:rPr>
              <a:t>Vice President: Benjamin Brown</a:t>
            </a:r>
          </a:p>
        </p:txBody>
      </p:sp>
      <p:pic>
        <p:nvPicPr>
          <p:cNvPr id="4098" name="Picture 2" descr="ElectoralCollege1872.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0861" y="241443"/>
            <a:ext cx="5596833" cy="32487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rant-Wilson-campaign-po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3898" y="3607724"/>
            <a:ext cx="4997912" cy="3250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565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133" y="876301"/>
            <a:ext cx="8229600" cy="1143000"/>
          </a:xfrm>
        </p:spPr>
        <p:txBody>
          <a:bodyPr/>
          <a:lstStyle/>
          <a:p>
            <a:r>
              <a:rPr lang="en-US" dirty="0">
                <a:latin typeface="Caslon Antique" pitchFamily="18" charset="0"/>
              </a:rPr>
              <a:t>New States</a:t>
            </a:r>
          </a:p>
        </p:txBody>
      </p:sp>
      <p:sp>
        <p:nvSpPr>
          <p:cNvPr id="3" name="TextBox 2"/>
          <p:cNvSpPr txBox="1"/>
          <p:nvPr/>
        </p:nvSpPr>
        <p:spPr>
          <a:xfrm>
            <a:off x="4768724" y="1661565"/>
            <a:ext cx="2595582" cy="1200329"/>
          </a:xfrm>
          <a:prstGeom prst="rect">
            <a:avLst/>
          </a:prstGeom>
          <a:noFill/>
        </p:spPr>
        <p:txBody>
          <a:bodyPr wrap="none" rtlCol="0">
            <a:spAutoFit/>
          </a:bodyPr>
          <a:lstStyle/>
          <a:p>
            <a:r>
              <a:rPr lang="en-US" sz="3600" dirty="0">
                <a:solidFill>
                  <a:srgbClr val="FF0000"/>
                </a:solidFill>
                <a:latin typeface="Caslon Antique" pitchFamily="18" charset="0"/>
              </a:rPr>
              <a:t>38. Colorado</a:t>
            </a:r>
          </a:p>
          <a:p>
            <a:endParaRPr lang="en-US" sz="3600" dirty="0">
              <a:solidFill>
                <a:srgbClr val="FF0000"/>
              </a:solidFill>
              <a:latin typeface="Caslon Antique" pitchFamily="18" charset="0"/>
            </a:endParaRPr>
          </a:p>
        </p:txBody>
      </p:sp>
      <p:pic>
        <p:nvPicPr>
          <p:cNvPr id="7"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6" y="44187"/>
            <a:ext cx="3364939" cy="7965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maroon be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228" y="2504157"/>
            <a:ext cx="6556375" cy="435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61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ap of Tenness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450" y="1944567"/>
            <a:ext cx="4335457" cy="17496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1950" y="901126"/>
            <a:ext cx="7924800" cy="584775"/>
          </a:xfrm>
          <a:prstGeom prst="rect">
            <a:avLst/>
          </a:prstGeom>
          <a:noFill/>
        </p:spPr>
        <p:txBody>
          <a:bodyPr wrap="square" rtlCol="0">
            <a:spAutoFit/>
          </a:bodyPr>
          <a:lstStyle/>
          <a:p>
            <a:r>
              <a:rPr lang="en-US" sz="3200" dirty="0">
                <a:latin typeface="Palatino Linotype" pitchFamily="18" charset="0"/>
              </a:rPr>
              <a:t>Elected in:		Unelected	</a:t>
            </a:r>
          </a:p>
        </p:txBody>
      </p:sp>
      <p:sp>
        <p:nvSpPr>
          <p:cNvPr id="4" name="TextBox 3"/>
          <p:cNvSpPr txBox="1"/>
          <p:nvPr/>
        </p:nvSpPr>
        <p:spPr>
          <a:xfrm>
            <a:off x="361950" y="1434525"/>
            <a:ext cx="8686800" cy="584775"/>
          </a:xfrm>
          <a:prstGeom prst="rect">
            <a:avLst/>
          </a:prstGeom>
          <a:noFill/>
        </p:spPr>
        <p:txBody>
          <a:bodyPr wrap="square" rtlCol="0">
            <a:spAutoFit/>
          </a:bodyPr>
          <a:lstStyle/>
          <a:p>
            <a:r>
              <a:rPr lang="en-US" sz="3200" dirty="0">
                <a:latin typeface="Palatino Linotype" pitchFamily="18" charset="0"/>
              </a:rPr>
              <a:t>President from:	1865-1869	</a:t>
            </a:r>
          </a:p>
        </p:txBody>
      </p:sp>
      <p:sp>
        <p:nvSpPr>
          <p:cNvPr id="5" name="TextBox 4"/>
          <p:cNvSpPr txBox="1"/>
          <p:nvPr/>
        </p:nvSpPr>
        <p:spPr>
          <a:xfrm>
            <a:off x="6324600" y="901126"/>
            <a:ext cx="8686800" cy="584775"/>
          </a:xfrm>
          <a:prstGeom prst="rect">
            <a:avLst/>
          </a:prstGeom>
          <a:noFill/>
        </p:spPr>
        <p:txBody>
          <a:bodyPr wrap="square" rtlCol="0">
            <a:spAutoFit/>
          </a:bodyPr>
          <a:lstStyle/>
          <a:p>
            <a:r>
              <a:rPr lang="en-US" sz="3200" dirty="0">
                <a:latin typeface="Palatino Linotype" pitchFamily="18" charset="0"/>
              </a:rPr>
              <a:t>Political Party:		Democrat</a:t>
            </a:r>
          </a:p>
        </p:txBody>
      </p:sp>
      <p:sp>
        <p:nvSpPr>
          <p:cNvPr id="6" name="TextBox 5"/>
          <p:cNvSpPr txBox="1"/>
          <p:nvPr/>
        </p:nvSpPr>
        <p:spPr>
          <a:xfrm>
            <a:off x="6324600" y="1400658"/>
            <a:ext cx="8686800" cy="584775"/>
          </a:xfrm>
          <a:prstGeom prst="rect">
            <a:avLst/>
          </a:prstGeom>
          <a:noFill/>
        </p:spPr>
        <p:txBody>
          <a:bodyPr wrap="square" rtlCol="0">
            <a:spAutoFit/>
          </a:bodyPr>
          <a:lstStyle/>
          <a:p>
            <a:r>
              <a:rPr lang="en-US" sz="3200" dirty="0">
                <a:latin typeface="Palatino Linotype" pitchFamily="18" charset="0"/>
              </a:rPr>
              <a:t>Home State:		Tennessee	</a:t>
            </a:r>
          </a:p>
        </p:txBody>
      </p:sp>
      <p:pic>
        <p:nvPicPr>
          <p:cNvPr id="2050" name="Picture 2" descr="Cursive signature in 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 y="76201"/>
            <a:ext cx="32385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andrew johnson co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7173" y="2819401"/>
            <a:ext cx="3687234" cy="368723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ndrew-johnson-house-tn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1536" y="3486793"/>
            <a:ext cx="3637827" cy="271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94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561" y="124492"/>
            <a:ext cx="697338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C00000"/>
                </a:solidFill>
                <a:effectLst/>
              </a:rPr>
              <a:t>15</a:t>
            </a:r>
            <a:r>
              <a:rPr lang="en-US" sz="5400" b="1" cap="none" spc="0" baseline="30000" dirty="0">
                <a:ln/>
                <a:solidFill>
                  <a:srgbClr val="C00000"/>
                </a:solidFill>
                <a:effectLst/>
              </a:rPr>
              <a:t>th</a:t>
            </a:r>
            <a:r>
              <a:rPr lang="en-US" sz="5400" b="1" cap="none" spc="0" dirty="0">
                <a:ln/>
                <a:solidFill>
                  <a:srgbClr val="C00000"/>
                </a:solidFill>
                <a:effectLst/>
              </a:rPr>
              <a:t> Amendment - </a:t>
            </a:r>
            <a:r>
              <a:rPr lang="en-US" sz="5400" b="1" dirty="0">
                <a:ln/>
                <a:solidFill>
                  <a:srgbClr val="C00000"/>
                </a:solidFill>
              </a:rPr>
              <a:t>1870</a:t>
            </a:r>
            <a:endParaRPr lang="en-US" sz="5400" b="1" cap="none" spc="0" dirty="0">
              <a:ln/>
              <a:solidFill>
                <a:srgbClr val="C00000"/>
              </a:solidFill>
              <a:effectLst/>
            </a:endParaRPr>
          </a:p>
        </p:txBody>
      </p:sp>
      <p:sp>
        <p:nvSpPr>
          <p:cNvPr id="6" name="TextBox 5"/>
          <p:cNvSpPr txBox="1"/>
          <p:nvPr/>
        </p:nvSpPr>
        <p:spPr>
          <a:xfrm>
            <a:off x="1299886" y="4332363"/>
            <a:ext cx="10121149" cy="1200329"/>
          </a:xfrm>
          <a:prstGeom prst="rect">
            <a:avLst/>
          </a:prstGeom>
          <a:blipFill>
            <a:blip r:embed="rId2"/>
            <a:tile tx="0" ty="0" sx="100000" sy="100000" flip="none" algn="tl"/>
          </a:blipFill>
          <a:ln>
            <a:solidFill>
              <a:schemeClr val="tx1"/>
            </a:solidFill>
          </a:ln>
        </p:spPr>
        <p:txBody>
          <a:bodyPr wrap="square" rtlCol="0">
            <a:spAutoFit/>
          </a:bodyPr>
          <a:lstStyle/>
          <a:p>
            <a:pPr algn="just"/>
            <a:r>
              <a:rPr lang="en-US" sz="2400" i="1" dirty="0">
                <a:latin typeface="Baskerville Old Face" panose="02020602080505020303" pitchFamily="18" charset="0"/>
              </a:rPr>
              <a:t> The right of citizens of the United States to vote shall not be denied or abridged by the United States or by any State on account of race, color, or previous condition of servitude.</a:t>
            </a:r>
          </a:p>
        </p:txBody>
      </p:sp>
      <p:sp>
        <p:nvSpPr>
          <p:cNvPr id="3" name="TextBox 2"/>
          <p:cNvSpPr txBox="1"/>
          <p:nvPr/>
        </p:nvSpPr>
        <p:spPr>
          <a:xfrm>
            <a:off x="1871383" y="1649198"/>
            <a:ext cx="8444753" cy="461665"/>
          </a:xfrm>
          <a:prstGeom prst="rect">
            <a:avLst/>
          </a:prstGeom>
          <a:noFill/>
        </p:spPr>
        <p:txBody>
          <a:bodyPr wrap="square" rtlCol="0">
            <a:spAutoFit/>
          </a:bodyPr>
          <a:lstStyle/>
          <a:p>
            <a:r>
              <a:rPr lang="en-US" sz="2400" dirty="0">
                <a:latin typeface="Book Antiqua" panose="02040602050305030304" pitchFamily="18" charset="0"/>
              </a:rPr>
              <a:t>-Former slaves (males only) guaranteed to right to vote. </a:t>
            </a:r>
          </a:p>
        </p:txBody>
      </p:sp>
    </p:spTree>
    <p:extLst>
      <p:ext uri="{BB962C8B-B14F-4D97-AF65-F5344CB8AC3E}">
        <p14:creationId xmlns:p14="http://schemas.microsoft.com/office/powerpoint/2010/main" val="608747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6" y="44187"/>
            <a:ext cx="3364939" cy="79654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69900" y="657225"/>
            <a:ext cx="10515600" cy="1325563"/>
          </a:xfrm>
        </p:spPr>
        <p:txBody>
          <a:bodyPr>
            <a:normAutofit/>
          </a:bodyPr>
          <a:lstStyle/>
          <a:p>
            <a:r>
              <a:rPr lang="en-US" sz="4000" dirty="0">
                <a:latin typeface="Baskerville Old Face" panose="02020602080505020303" pitchFamily="18" charset="0"/>
              </a:rPr>
              <a:t>Reconstruction during the Grant Administration:</a:t>
            </a:r>
          </a:p>
        </p:txBody>
      </p:sp>
      <p:sp>
        <p:nvSpPr>
          <p:cNvPr id="8" name="TextBox 7"/>
          <p:cNvSpPr txBox="1"/>
          <p:nvPr/>
        </p:nvSpPr>
        <p:spPr>
          <a:xfrm>
            <a:off x="304801" y="5499100"/>
            <a:ext cx="5245100" cy="1477328"/>
          </a:xfrm>
          <a:prstGeom prst="rect">
            <a:avLst/>
          </a:prstGeom>
          <a:noFill/>
        </p:spPr>
        <p:txBody>
          <a:bodyPr wrap="square" rtlCol="0">
            <a:spAutoFit/>
          </a:bodyPr>
          <a:lstStyle/>
          <a:p>
            <a:r>
              <a:rPr lang="en-US" sz="2400" dirty="0">
                <a:latin typeface="Baskerville Old Face" panose="02020602080505020303" pitchFamily="18" charset="0"/>
              </a:rPr>
              <a:t>Carpetbagger: Northerner who moved to the South after the Civil war, usually for economic or political reasons</a:t>
            </a:r>
          </a:p>
          <a:p>
            <a:endParaRPr lang="en-US" dirty="0"/>
          </a:p>
        </p:txBody>
      </p:sp>
      <p:sp>
        <p:nvSpPr>
          <p:cNvPr id="10" name="TextBox 9"/>
          <p:cNvSpPr txBox="1"/>
          <p:nvPr/>
        </p:nvSpPr>
        <p:spPr>
          <a:xfrm>
            <a:off x="6235701" y="5499100"/>
            <a:ext cx="5245100" cy="1477328"/>
          </a:xfrm>
          <a:prstGeom prst="rect">
            <a:avLst/>
          </a:prstGeom>
          <a:noFill/>
        </p:spPr>
        <p:txBody>
          <a:bodyPr wrap="square" rtlCol="0">
            <a:spAutoFit/>
          </a:bodyPr>
          <a:lstStyle/>
          <a:p>
            <a:r>
              <a:rPr lang="en-US" sz="2400" dirty="0">
                <a:latin typeface="Baskerville Old Face" panose="02020602080505020303" pitchFamily="18" charset="0"/>
              </a:rPr>
              <a:t>Scalawag: White Southerners who joined the Republican Party and/or helped with Reconstruction efforts.</a:t>
            </a:r>
          </a:p>
          <a:p>
            <a:endParaRPr lang="en-US" dirty="0"/>
          </a:p>
        </p:txBody>
      </p:sp>
      <p:pic>
        <p:nvPicPr>
          <p:cNvPr id="2050" name="Picture 2" descr="Image result for carpetbag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6164" y="1593470"/>
            <a:ext cx="2644774" cy="40381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calaw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4536" y="1785936"/>
            <a:ext cx="5115898" cy="3522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597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6" y="44187"/>
            <a:ext cx="3364939" cy="79654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69900" y="657225"/>
            <a:ext cx="10515600" cy="1325563"/>
          </a:xfrm>
        </p:spPr>
        <p:txBody>
          <a:bodyPr>
            <a:normAutofit/>
          </a:bodyPr>
          <a:lstStyle/>
          <a:p>
            <a:r>
              <a:rPr lang="en-US" sz="4000" dirty="0">
                <a:latin typeface="Baskerville Old Face" panose="02020602080505020303" pitchFamily="18" charset="0"/>
              </a:rPr>
              <a:t>Reconstruction during the Grant Administration:</a:t>
            </a:r>
          </a:p>
        </p:txBody>
      </p:sp>
      <p:sp>
        <p:nvSpPr>
          <p:cNvPr id="2" name="TextBox 1"/>
          <p:cNvSpPr txBox="1"/>
          <p:nvPr/>
        </p:nvSpPr>
        <p:spPr>
          <a:xfrm>
            <a:off x="99066" y="1803400"/>
            <a:ext cx="8549634" cy="5632311"/>
          </a:xfrm>
          <a:prstGeom prst="rect">
            <a:avLst/>
          </a:prstGeom>
          <a:noFill/>
        </p:spPr>
        <p:txBody>
          <a:bodyPr wrap="square" rtlCol="0">
            <a:spAutoFit/>
          </a:bodyPr>
          <a:lstStyle/>
          <a:p>
            <a:r>
              <a:rPr lang="en-US" sz="2400" dirty="0">
                <a:solidFill>
                  <a:srgbClr val="FF0000"/>
                </a:solidFill>
                <a:latin typeface="Baskerville Old Face" panose="02020602080505020303" pitchFamily="18" charset="0"/>
              </a:rPr>
              <a:t>Colfax massacre:</a:t>
            </a:r>
          </a:p>
          <a:p>
            <a:endParaRPr lang="en-US" sz="2400" dirty="0">
              <a:solidFill>
                <a:srgbClr val="FF0000"/>
              </a:solidFill>
              <a:latin typeface="Baskerville Old Face" panose="02020602080505020303" pitchFamily="18" charset="0"/>
            </a:endParaRPr>
          </a:p>
          <a:p>
            <a:r>
              <a:rPr lang="en-US" sz="2400" dirty="0">
                <a:latin typeface="Baskerville Old Face" panose="02020602080505020303" pitchFamily="18" charset="0"/>
              </a:rPr>
              <a:t>Go to:</a:t>
            </a:r>
          </a:p>
          <a:p>
            <a:r>
              <a:rPr lang="en-US" sz="2400" dirty="0">
                <a:latin typeface="Baskerville Old Face" panose="02020602080505020303" pitchFamily="18" charset="0"/>
              </a:rPr>
              <a:t>https://www.smithsonianmag.com/smart-news/1873-colfax-massacre-crippled-reconstruction-180958746/	</a:t>
            </a:r>
          </a:p>
          <a:p>
            <a:r>
              <a:rPr lang="en-US" sz="2400" dirty="0">
                <a:latin typeface="Baskerville Old Face" panose="02020602080505020303" pitchFamily="18" charset="0"/>
              </a:rPr>
              <a:t>(Link is also on my webpage and Google classroom)</a:t>
            </a:r>
          </a:p>
          <a:p>
            <a:endParaRPr lang="en-US" sz="2400" dirty="0">
              <a:latin typeface="Baskerville Old Face" panose="02020602080505020303" pitchFamily="18" charset="0"/>
            </a:endParaRPr>
          </a:p>
          <a:p>
            <a:pPr marL="457200" indent="-457200">
              <a:buAutoNum type="arabicPeriod"/>
            </a:pPr>
            <a:r>
              <a:rPr lang="en-US" sz="2400" dirty="0">
                <a:latin typeface="Baskerville Old Face" panose="02020602080505020303" pitchFamily="18" charset="0"/>
              </a:rPr>
              <a:t>What was the cause of the trouble in Grant Parish?</a:t>
            </a:r>
          </a:p>
          <a:p>
            <a:pPr marL="457200" indent="-457200">
              <a:buAutoNum type="arabicPeriod"/>
            </a:pPr>
            <a:r>
              <a:rPr lang="en-US" sz="2400" dirty="0">
                <a:latin typeface="Baskerville Old Face" panose="02020602080505020303" pitchFamily="18" charset="0"/>
              </a:rPr>
              <a:t>What was the White League?</a:t>
            </a:r>
          </a:p>
          <a:p>
            <a:pPr marL="457200" indent="-457200">
              <a:buAutoNum type="arabicPeriod"/>
            </a:pPr>
            <a:r>
              <a:rPr lang="en-US" sz="2400" dirty="0">
                <a:latin typeface="Baskerville Old Face" panose="02020602080505020303" pitchFamily="18" charset="0"/>
              </a:rPr>
              <a:t>How many African Americans were killed, and under what unusual circumstances?</a:t>
            </a:r>
          </a:p>
          <a:p>
            <a:pPr marL="457200" indent="-457200">
              <a:buAutoNum type="arabicPeriod"/>
            </a:pPr>
            <a:r>
              <a:rPr lang="en-US" sz="2400" dirty="0">
                <a:latin typeface="Baskerville Old Face" panose="02020602080505020303" pitchFamily="18" charset="0"/>
              </a:rPr>
              <a:t>Write a new, accurate plaque for Louisiana to put at the site. Limit to 50 words.</a:t>
            </a:r>
          </a:p>
          <a:p>
            <a:pPr marL="457200" indent="-457200">
              <a:buAutoNum type="arabicPeriod"/>
            </a:pPr>
            <a:endParaRPr lang="en-US" sz="2400" dirty="0">
              <a:latin typeface="Baskerville Old Face" panose="02020602080505020303" pitchFamily="18" charset="0"/>
            </a:endParaRPr>
          </a:p>
          <a:p>
            <a:endParaRPr lang="en-US" sz="2400" dirty="0">
              <a:latin typeface="Baskerville Old Face" panose="02020602080505020303" pitchFamily="18" charset="0"/>
            </a:endParaRPr>
          </a:p>
        </p:txBody>
      </p:sp>
      <p:pic>
        <p:nvPicPr>
          <p:cNvPr id="1026" name="Picture 2" descr="https://img.geocaching.com/waymarking/log/large/faab1fab-06b1-4696-8ad1-a867ab035c88.jpg">
            <a:extLst>
              <a:ext uri="{FF2B5EF4-FFF2-40B4-BE49-F238E27FC236}">
                <a16:creationId xmlns:a16="http://schemas.microsoft.com/office/drawing/2014/main" id="{DFB3C60F-453F-45D7-87D2-AFBA1EDAA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6525" y="1982788"/>
            <a:ext cx="3656409" cy="4875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945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6" y="44187"/>
            <a:ext cx="3364939" cy="79654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69900" y="657225"/>
            <a:ext cx="10515600" cy="1325563"/>
          </a:xfrm>
        </p:spPr>
        <p:txBody>
          <a:bodyPr>
            <a:normAutofit/>
          </a:bodyPr>
          <a:lstStyle/>
          <a:p>
            <a:r>
              <a:rPr lang="en-US" sz="4000" dirty="0">
                <a:latin typeface="Baskerville Old Face" panose="02020602080505020303" pitchFamily="18" charset="0"/>
              </a:rPr>
              <a:t>Reconstruction during the Grant Administration:</a:t>
            </a:r>
          </a:p>
        </p:txBody>
      </p:sp>
      <p:sp>
        <p:nvSpPr>
          <p:cNvPr id="2" name="TextBox 1"/>
          <p:cNvSpPr txBox="1"/>
          <p:nvPr/>
        </p:nvSpPr>
        <p:spPr>
          <a:xfrm>
            <a:off x="368300" y="1803400"/>
            <a:ext cx="6908800" cy="5632311"/>
          </a:xfrm>
          <a:prstGeom prst="rect">
            <a:avLst/>
          </a:prstGeom>
          <a:noFill/>
        </p:spPr>
        <p:txBody>
          <a:bodyPr wrap="square" rtlCol="0">
            <a:spAutoFit/>
          </a:bodyPr>
          <a:lstStyle/>
          <a:p>
            <a:r>
              <a:rPr lang="en-US" sz="2400" dirty="0">
                <a:solidFill>
                  <a:srgbClr val="FF0000"/>
                </a:solidFill>
                <a:latin typeface="Baskerville Old Face" panose="02020602080505020303" pitchFamily="18" charset="0"/>
              </a:rPr>
              <a:t>Enforcement Acts: AKA The Ku Klux Klan Acts</a:t>
            </a:r>
          </a:p>
          <a:p>
            <a:r>
              <a:rPr lang="en-US" sz="2400" dirty="0">
                <a:latin typeface="Baskerville Old Face" panose="02020602080505020303" pitchFamily="18" charset="0"/>
              </a:rPr>
              <a:t>- Designed to stop violence across the South perpetrated by racist terror groups such as the Ku Klux Klan, the Order of the White Camellia, etc.</a:t>
            </a:r>
          </a:p>
          <a:p>
            <a:endParaRPr lang="en-US" sz="2400" dirty="0">
              <a:latin typeface="Baskerville Old Face" panose="02020602080505020303" pitchFamily="18" charset="0"/>
            </a:endParaRPr>
          </a:p>
          <a:p>
            <a:r>
              <a:rPr lang="en-US" sz="2400" dirty="0">
                <a:latin typeface="Baskerville Old Face" panose="02020602080505020303" pitchFamily="18" charset="0"/>
              </a:rPr>
              <a:t>-   Banned use of violence and terror to keep people 	from voting</a:t>
            </a:r>
          </a:p>
          <a:p>
            <a:pPr marL="342900" indent="-342900">
              <a:buFontTx/>
              <a:buChar char="-"/>
            </a:pPr>
            <a:r>
              <a:rPr lang="en-US" sz="2400" dirty="0">
                <a:latin typeface="Baskerville Old Face" panose="02020602080505020303" pitchFamily="18" charset="0"/>
              </a:rPr>
              <a:t>Federal forces can be called in to supervise elections 	in Southern cities</a:t>
            </a:r>
          </a:p>
          <a:p>
            <a:pPr marL="342900" indent="-342900">
              <a:buFontTx/>
              <a:buChar char="-"/>
            </a:pPr>
            <a:r>
              <a:rPr lang="en-US" sz="2400" dirty="0">
                <a:latin typeface="Baskerville Old Face" panose="02020602080505020303" pitchFamily="18" charset="0"/>
              </a:rPr>
              <a:t>Forbids wearing disguises, planning conspiracies, 	and intimidation of officials</a:t>
            </a:r>
          </a:p>
          <a:p>
            <a:r>
              <a:rPr lang="en-US" sz="2400" dirty="0">
                <a:latin typeface="Baskerville Old Face" panose="02020602080505020303" pitchFamily="18" charset="0"/>
              </a:rPr>
              <a:t>-    President has right to use armed forces to stop any 	rebellion against the acts</a:t>
            </a:r>
          </a:p>
          <a:p>
            <a:endParaRPr lang="en-US" sz="2400" dirty="0">
              <a:latin typeface="Baskerville Old Face" panose="02020602080505020303" pitchFamily="18" charset="0"/>
            </a:endParaRPr>
          </a:p>
          <a:p>
            <a:r>
              <a:rPr lang="en-US" sz="2400" dirty="0">
                <a:latin typeface="Baskerville Old Face" panose="02020602080505020303" pitchFamily="18" charset="0"/>
              </a:rPr>
              <a:t>	</a:t>
            </a:r>
          </a:p>
        </p:txBody>
      </p:sp>
      <p:pic>
        <p:nvPicPr>
          <p:cNvPr id="3074"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2473" y="2828939"/>
            <a:ext cx="4682502" cy="3121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097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ram Rhodes Revels - Brady-Handy-(restor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533" y="169229"/>
            <a:ext cx="4588933" cy="53518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2533" y="5808133"/>
            <a:ext cx="4758267" cy="646331"/>
          </a:xfrm>
          <a:prstGeom prst="rect">
            <a:avLst/>
          </a:prstGeom>
          <a:noFill/>
        </p:spPr>
        <p:txBody>
          <a:bodyPr wrap="square" rtlCol="0">
            <a:spAutoFit/>
          </a:bodyPr>
          <a:lstStyle/>
          <a:p>
            <a:r>
              <a:rPr lang="en-US" dirty="0"/>
              <a:t>Hiram Revels (R-Mississippi)</a:t>
            </a:r>
          </a:p>
          <a:p>
            <a:r>
              <a:rPr lang="en-US" dirty="0"/>
              <a:t>First African-American in the Senate</a:t>
            </a:r>
          </a:p>
        </p:txBody>
      </p:sp>
      <p:pic>
        <p:nvPicPr>
          <p:cNvPr id="1028" name="Picture 4" descr="Blanche Bruce - Brady-Hand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6914" y="169229"/>
            <a:ext cx="4438393" cy="54370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706914" y="5808133"/>
            <a:ext cx="4758267" cy="646331"/>
          </a:xfrm>
          <a:prstGeom prst="rect">
            <a:avLst/>
          </a:prstGeom>
          <a:noFill/>
        </p:spPr>
        <p:txBody>
          <a:bodyPr wrap="square" rtlCol="0">
            <a:spAutoFit/>
          </a:bodyPr>
          <a:lstStyle/>
          <a:p>
            <a:r>
              <a:rPr lang="en-US" dirty="0"/>
              <a:t>Blanche K. Bruce (R-Mississippi)</a:t>
            </a:r>
          </a:p>
          <a:p>
            <a:r>
              <a:rPr lang="en-US" dirty="0"/>
              <a:t>First elected African-American in the Senate</a:t>
            </a:r>
          </a:p>
        </p:txBody>
      </p:sp>
    </p:spTree>
    <p:extLst>
      <p:ext uri="{BB962C8B-B14F-4D97-AF65-F5344CB8AC3E}">
        <p14:creationId xmlns:p14="http://schemas.microsoft.com/office/powerpoint/2010/main" val="1454852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Amnesty Act - 1872</a:t>
            </a:r>
          </a:p>
        </p:txBody>
      </p:sp>
      <p:sp>
        <p:nvSpPr>
          <p:cNvPr id="3" name="TextBox 2"/>
          <p:cNvSpPr txBox="1"/>
          <p:nvPr/>
        </p:nvSpPr>
        <p:spPr>
          <a:xfrm>
            <a:off x="732366" y="1809221"/>
            <a:ext cx="10727267" cy="1569660"/>
          </a:xfrm>
          <a:prstGeom prst="rect">
            <a:avLst/>
          </a:prstGeom>
          <a:noFill/>
        </p:spPr>
        <p:txBody>
          <a:bodyPr wrap="square" rtlCol="0">
            <a:spAutoFit/>
          </a:bodyPr>
          <a:lstStyle/>
          <a:p>
            <a:pPr marL="285750" indent="-285750">
              <a:buFontTx/>
              <a:buChar char="-"/>
            </a:pPr>
            <a:r>
              <a:rPr lang="en-US" sz="2400" dirty="0"/>
              <a:t>Removed most penalties on former Confederates</a:t>
            </a:r>
          </a:p>
          <a:p>
            <a:pPr marL="742950" lvl="1" indent="-285750">
              <a:buFontTx/>
              <a:buChar char="-"/>
            </a:pPr>
            <a:r>
              <a:rPr lang="en-US" sz="2400" dirty="0"/>
              <a:t>Could now run for elected office</a:t>
            </a:r>
          </a:p>
          <a:p>
            <a:pPr marL="742950" lvl="1" indent="-285750">
              <a:buFontTx/>
              <a:buChar char="-"/>
            </a:pPr>
            <a:r>
              <a:rPr lang="en-US" sz="2400" dirty="0"/>
              <a:t>Most charges against them were dropped</a:t>
            </a:r>
          </a:p>
          <a:p>
            <a:pPr marL="742950" lvl="1" indent="-285750">
              <a:buFontTx/>
              <a:buChar char="-"/>
            </a:pPr>
            <a:r>
              <a:rPr lang="en-US" sz="2400" dirty="0"/>
              <a:t>All but 500 top Confederate leaders were pardoned </a:t>
            </a:r>
          </a:p>
        </p:txBody>
      </p:sp>
      <p:pic>
        <p:nvPicPr>
          <p:cNvPr id="2050" name="Picture 2" descr="https://upload.wikimedia.org/wikipedia/commons/thumb/0/0b/Flickr_-_USCapitol_-_Alexander_Hamilton_Stephens_Statue.jpg/320px-Flickr_-_USCapitol_-_Alexander_Hamilton_Stephens_Stat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1634" y="483658"/>
            <a:ext cx="3048000" cy="607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616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6" y="44187"/>
            <a:ext cx="3364939" cy="7965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8300" y="1803400"/>
            <a:ext cx="11645900" cy="2308324"/>
          </a:xfrm>
          <a:prstGeom prst="rect">
            <a:avLst/>
          </a:prstGeom>
          <a:noFill/>
        </p:spPr>
        <p:txBody>
          <a:bodyPr wrap="square" rtlCol="0">
            <a:spAutoFit/>
          </a:bodyPr>
          <a:lstStyle/>
          <a:p>
            <a:r>
              <a:rPr lang="en-US" sz="2400" dirty="0">
                <a:latin typeface="Baskerville Old Face" panose="02020602080505020303" pitchFamily="18" charset="0"/>
              </a:rPr>
              <a:t>-   Railroad built from Omaha, Nebraska to Oakland, California</a:t>
            </a:r>
          </a:p>
          <a:p>
            <a:r>
              <a:rPr lang="en-US" sz="2400" dirty="0">
                <a:latin typeface="Baskerville Old Face" panose="02020602080505020303" pitchFamily="18" charset="0"/>
              </a:rPr>
              <a:t>-   Connected east and west coasts of the US for the first time</a:t>
            </a:r>
          </a:p>
          <a:p>
            <a:pPr marL="342900" indent="-342900">
              <a:buFontTx/>
              <a:buChar char="-"/>
            </a:pPr>
            <a:r>
              <a:rPr lang="en-US" sz="2400" dirty="0">
                <a:latin typeface="Baskerville Old Face" panose="02020602080505020303" pitchFamily="18" charset="0"/>
              </a:rPr>
              <a:t>Central Pacific RR built from CA eastwards, using mostly Chinese labor</a:t>
            </a:r>
          </a:p>
          <a:p>
            <a:pPr marL="342900" indent="-342900">
              <a:buFontTx/>
              <a:buChar char="-"/>
            </a:pPr>
            <a:r>
              <a:rPr lang="en-US" sz="2400" dirty="0">
                <a:latin typeface="Baskerville Old Face" panose="02020602080505020303" pitchFamily="18" charset="0"/>
              </a:rPr>
              <a:t>Union Pacific RR built from Omaha westwards, using mostly Irish labor and former soldiers</a:t>
            </a:r>
          </a:p>
          <a:p>
            <a:pPr marL="342900" indent="-342900">
              <a:buFontTx/>
              <a:buChar char="-"/>
            </a:pPr>
            <a:r>
              <a:rPr lang="en-US" sz="2400" dirty="0">
                <a:latin typeface="Baskerville Old Face" panose="02020602080505020303" pitchFamily="18" charset="0"/>
              </a:rPr>
              <a:t>Two sides met May 10, 1869 in Promontory Summit, Utah and set the Golden Spike</a:t>
            </a:r>
          </a:p>
          <a:p>
            <a:r>
              <a:rPr lang="en-US" sz="2400" dirty="0">
                <a:latin typeface="Baskerville Old Face" panose="02020602080505020303" pitchFamily="18" charset="0"/>
              </a:rPr>
              <a:t>	</a:t>
            </a:r>
          </a:p>
        </p:txBody>
      </p:sp>
      <p:pic>
        <p:nvPicPr>
          <p:cNvPr id="4100" name="Picture 4" descr="Transcontinental railroad rou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3702509"/>
            <a:ext cx="9525000" cy="58959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58497" y="442459"/>
            <a:ext cx="7465505"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Playbill" panose="040506030A0602020202" pitchFamily="82" charset="0"/>
              </a:rPr>
              <a:t>Transcontinental Railroad</a:t>
            </a:r>
          </a:p>
        </p:txBody>
      </p:sp>
    </p:spTree>
    <p:extLst>
      <p:ext uri="{BB962C8B-B14F-4D97-AF65-F5344CB8AC3E}">
        <p14:creationId xmlns:p14="http://schemas.microsoft.com/office/powerpoint/2010/main" val="447995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mage result for transcontinental railroa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031" y="0"/>
            <a:ext cx="9119937" cy="6938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959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6" y="44187"/>
            <a:ext cx="3364939" cy="79654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69900" y="657225"/>
            <a:ext cx="10515600" cy="1325563"/>
          </a:xfrm>
        </p:spPr>
        <p:txBody>
          <a:bodyPr>
            <a:normAutofit/>
          </a:bodyPr>
          <a:lstStyle/>
          <a:p>
            <a:r>
              <a:rPr lang="en-US" sz="4000" dirty="0">
                <a:latin typeface="Baskerville Old Face" panose="02020602080505020303" pitchFamily="18" charset="0"/>
              </a:rPr>
              <a:t>Effects of the Transcontinental Railroad</a:t>
            </a:r>
          </a:p>
        </p:txBody>
      </p:sp>
      <p:sp>
        <p:nvSpPr>
          <p:cNvPr id="2" name="TextBox 1"/>
          <p:cNvSpPr txBox="1"/>
          <p:nvPr/>
        </p:nvSpPr>
        <p:spPr>
          <a:xfrm>
            <a:off x="1" y="1605352"/>
            <a:ext cx="12057680" cy="4893647"/>
          </a:xfrm>
          <a:prstGeom prst="rect">
            <a:avLst/>
          </a:prstGeom>
          <a:noFill/>
        </p:spPr>
        <p:txBody>
          <a:bodyPr wrap="square" rtlCol="0">
            <a:spAutoFit/>
          </a:bodyPr>
          <a:lstStyle/>
          <a:p>
            <a:pPr marL="342900" indent="-342900">
              <a:buFontTx/>
              <a:buChar char="-"/>
            </a:pPr>
            <a:r>
              <a:rPr lang="en-US" sz="2400" dirty="0">
                <a:latin typeface="Baskerville Old Face" panose="02020602080505020303" pitchFamily="18" charset="0"/>
              </a:rPr>
              <a:t>Travel time from New York to San Francisco reduced from six months to one week. </a:t>
            </a:r>
            <a:r>
              <a:rPr lang="en-US" sz="2400" dirty="0" err="1">
                <a:latin typeface="Baskerville Old Face" panose="02020602080505020303" pitchFamily="18" charset="0"/>
              </a:rPr>
              <a:t>Costy</a:t>
            </a:r>
            <a:r>
              <a:rPr lang="en-US" sz="2400" dirty="0">
                <a:latin typeface="Baskerville Old Face" panose="02020602080505020303" pitchFamily="18" charset="0"/>
              </a:rPr>
              <a:t> reduced from $1000 to $150</a:t>
            </a:r>
          </a:p>
          <a:p>
            <a:pPr marL="342900" indent="-342900">
              <a:buFontTx/>
              <a:buChar char="-"/>
            </a:pPr>
            <a:r>
              <a:rPr lang="en-US" sz="2400" dirty="0">
                <a:latin typeface="Baskerville Old Face" panose="02020602080505020303" pitchFamily="18" charset="0"/>
                <a:hlinkClick r:id="rId3"/>
              </a:rPr>
              <a:t>Within 15 years US adopts Standardized time zones</a:t>
            </a:r>
            <a:endParaRPr lang="en-US" sz="2400" dirty="0">
              <a:latin typeface="Baskerville Old Face" panose="02020602080505020303" pitchFamily="18" charset="0"/>
            </a:endParaRPr>
          </a:p>
          <a:p>
            <a:pPr marL="342900" indent="-342900">
              <a:buFontTx/>
              <a:buChar char="-"/>
            </a:pPr>
            <a:r>
              <a:rPr lang="en-US" sz="2400" dirty="0">
                <a:latin typeface="Baskerville Old Face" panose="02020602080505020303" pitchFamily="18" charset="0"/>
              </a:rPr>
              <a:t>End of the era of covered wagons on long trails</a:t>
            </a:r>
          </a:p>
          <a:p>
            <a:pPr marL="342900" indent="-342900">
              <a:buFontTx/>
              <a:buChar char="-"/>
            </a:pPr>
            <a:r>
              <a:rPr lang="en-US" sz="2400" dirty="0">
                <a:latin typeface="Baskerville Old Face" panose="02020602080505020303" pitchFamily="18" charset="0"/>
              </a:rPr>
              <a:t>Growth of industry and resources</a:t>
            </a:r>
          </a:p>
          <a:p>
            <a:pPr marL="342900" indent="-342900">
              <a:buFontTx/>
              <a:buChar char="-"/>
            </a:pPr>
            <a:r>
              <a:rPr lang="en-US" sz="2400" dirty="0">
                <a:latin typeface="Baskerville Old Face" panose="02020602080505020303" pitchFamily="18" charset="0"/>
              </a:rPr>
              <a:t>People could now travel for pleasure, not just </a:t>
            </a:r>
          </a:p>
          <a:p>
            <a:pPr lvl="1"/>
            <a:r>
              <a:rPr lang="en-US" sz="2400" dirty="0">
                <a:latin typeface="Baskerville Old Face" panose="02020602080505020303" pitchFamily="18" charset="0"/>
              </a:rPr>
              <a:t>migration and business</a:t>
            </a:r>
          </a:p>
          <a:p>
            <a:pPr marL="342900" indent="-342900">
              <a:buFontTx/>
              <a:buChar char="-"/>
            </a:pPr>
            <a:r>
              <a:rPr lang="en-US" sz="2400" dirty="0">
                <a:latin typeface="Baskerville Old Face" panose="02020602080505020303" pitchFamily="18" charset="0"/>
              </a:rPr>
              <a:t>Increased forced relocation of Indians to 	</a:t>
            </a:r>
          </a:p>
          <a:p>
            <a:pPr lvl="1"/>
            <a:r>
              <a:rPr lang="en-US" sz="2400" dirty="0">
                <a:latin typeface="Baskerville Old Face" panose="02020602080505020303" pitchFamily="18" charset="0"/>
              </a:rPr>
              <a:t>reservations</a:t>
            </a:r>
          </a:p>
          <a:p>
            <a:pPr marL="342900" indent="-342900">
              <a:buFontTx/>
              <a:buChar char="-"/>
            </a:pPr>
            <a:r>
              <a:rPr lang="en-US" sz="2400" dirty="0">
                <a:latin typeface="Baskerville Old Face" panose="02020602080505020303" pitchFamily="18" charset="0"/>
              </a:rPr>
              <a:t>Decimation of the bison (buffalo)</a:t>
            </a:r>
          </a:p>
          <a:p>
            <a:pPr marL="342900" indent="-342900">
              <a:buFontTx/>
              <a:buChar char="-"/>
            </a:pPr>
            <a:endParaRPr lang="en-US" sz="2400" dirty="0">
              <a:latin typeface="Baskerville Old Face" panose="02020602080505020303" pitchFamily="18" charset="0"/>
            </a:endParaRPr>
          </a:p>
          <a:p>
            <a:pPr marL="342900" indent="-342900">
              <a:buFontTx/>
              <a:buChar char="-"/>
            </a:pPr>
            <a:endParaRPr lang="en-US" sz="2400" dirty="0">
              <a:latin typeface="Baskerville Old Face" panose="02020602080505020303" pitchFamily="18" charset="0"/>
            </a:endParaRPr>
          </a:p>
          <a:p>
            <a:pPr marL="342900" indent="-342900">
              <a:buFontTx/>
              <a:buChar char="-"/>
            </a:pPr>
            <a:endParaRPr lang="en-US" sz="2400" dirty="0">
              <a:latin typeface="Baskerville Old Face" panose="02020602080505020303" pitchFamily="18" charset="0"/>
            </a:endParaRPr>
          </a:p>
        </p:txBody>
      </p:sp>
      <p:pic>
        <p:nvPicPr>
          <p:cNvPr id="6146" name="Picture 2" descr="Image result for transcontinental railr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1892" y="2930915"/>
            <a:ext cx="6030107" cy="3885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9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yellowstone national p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5657"/>
            <a:ext cx="12192000" cy="87085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rsive signature in 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6" y="44187"/>
            <a:ext cx="3364939" cy="79654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531893" y="1788601"/>
            <a:ext cx="10515600" cy="1325563"/>
          </a:xfrm>
        </p:spPr>
        <p:txBody>
          <a:bodyPr>
            <a:normAutofit/>
          </a:bodyPr>
          <a:lstStyle/>
          <a:p>
            <a:r>
              <a:rPr lang="en-US" sz="4000" dirty="0">
                <a:solidFill>
                  <a:schemeClr val="bg1"/>
                </a:solidFill>
                <a:latin typeface="Baskerville Old Face" panose="02020602080505020303" pitchFamily="18" charset="0"/>
              </a:rPr>
              <a:t>1872 – Yellowstone National Park established</a:t>
            </a:r>
            <a:br>
              <a:rPr lang="en-US" sz="4000" dirty="0">
                <a:solidFill>
                  <a:schemeClr val="bg1"/>
                </a:solidFill>
                <a:latin typeface="Baskerville Old Face" panose="02020602080505020303" pitchFamily="18" charset="0"/>
              </a:rPr>
            </a:br>
            <a:r>
              <a:rPr lang="en-US" sz="4000" dirty="0">
                <a:solidFill>
                  <a:schemeClr val="bg1"/>
                </a:solidFill>
                <a:latin typeface="Baskerville Old Face" panose="02020602080505020303" pitchFamily="18" charset="0"/>
              </a:rPr>
              <a:t>	</a:t>
            </a:r>
            <a:r>
              <a:rPr lang="en-US" sz="2800" dirty="0">
                <a:solidFill>
                  <a:schemeClr val="bg1"/>
                </a:solidFill>
                <a:latin typeface="Baskerville Old Face" panose="02020602080505020303" pitchFamily="18" charset="0"/>
              </a:rPr>
              <a:t>- first national park in the world</a:t>
            </a:r>
          </a:p>
        </p:txBody>
      </p:sp>
    </p:spTree>
    <p:extLst>
      <p:ext uri="{BB962C8B-B14F-4D97-AF65-F5344CB8AC3E}">
        <p14:creationId xmlns:p14="http://schemas.microsoft.com/office/powerpoint/2010/main" val="2056147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133" y="876301"/>
            <a:ext cx="8229600" cy="1143000"/>
          </a:xfrm>
        </p:spPr>
        <p:txBody>
          <a:bodyPr/>
          <a:lstStyle/>
          <a:p>
            <a:r>
              <a:rPr lang="en-US" dirty="0">
                <a:latin typeface="Caslon Antique" pitchFamily="18" charset="0"/>
              </a:rPr>
              <a:t>New States</a:t>
            </a:r>
          </a:p>
        </p:txBody>
      </p:sp>
      <p:sp>
        <p:nvSpPr>
          <p:cNvPr id="3" name="TextBox 2"/>
          <p:cNvSpPr txBox="1"/>
          <p:nvPr/>
        </p:nvSpPr>
        <p:spPr>
          <a:xfrm>
            <a:off x="4768725" y="2237165"/>
            <a:ext cx="2621230" cy="1200329"/>
          </a:xfrm>
          <a:prstGeom prst="rect">
            <a:avLst/>
          </a:prstGeom>
          <a:noFill/>
        </p:spPr>
        <p:txBody>
          <a:bodyPr wrap="none" rtlCol="0">
            <a:spAutoFit/>
          </a:bodyPr>
          <a:lstStyle/>
          <a:p>
            <a:r>
              <a:rPr lang="en-US" sz="3600" dirty="0">
                <a:solidFill>
                  <a:srgbClr val="FF0000"/>
                </a:solidFill>
                <a:latin typeface="Caslon Antique" pitchFamily="18" charset="0"/>
              </a:rPr>
              <a:t>37. Nebraska</a:t>
            </a:r>
          </a:p>
          <a:p>
            <a:endParaRPr lang="en-US" sz="3600" dirty="0">
              <a:solidFill>
                <a:srgbClr val="FF0000"/>
              </a:solidFill>
              <a:latin typeface="Caslon Antique" pitchFamily="18" charset="0"/>
            </a:endParaRPr>
          </a:p>
        </p:txBody>
      </p:sp>
      <p:pic>
        <p:nvPicPr>
          <p:cNvPr id="6" name="Picture 2" descr="Cursive signature in 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76201"/>
            <a:ext cx="32385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himney r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3982" y="3127689"/>
            <a:ext cx="6110716" cy="3437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54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C7C03"/>
        </a:solidFill>
        <a:effectLst/>
      </p:bgPr>
    </p:bg>
    <p:spTree>
      <p:nvGrpSpPr>
        <p:cNvPr id="1" name=""/>
        <p:cNvGrpSpPr/>
        <p:nvPr/>
      </p:nvGrpSpPr>
      <p:grpSpPr>
        <a:xfrm>
          <a:off x="0" y="0"/>
          <a:ext cx="0" cy="0"/>
          <a:chOff x="0" y="0"/>
          <a:chExt cx="0" cy="0"/>
        </a:xfrm>
      </p:grpSpPr>
      <p:pic>
        <p:nvPicPr>
          <p:cNvPr id="4098" name="Picture 2" descr="https://www.nyhistory.org/sites/default/files/newfiles/AMEX_GildedAge_Instagram_NoAirDate_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003" y="-892876"/>
            <a:ext cx="7894411" cy="77508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94114" y="-146957"/>
            <a:ext cx="375557" cy="7004957"/>
          </a:xfrm>
          <a:prstGeom prst="rect">
            <a:avLst/>
          </a:prstGeom>
          <a:solidFill>
            <a:srgbClr val="BC7C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6659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5104946"/>
          </a:xfrm>
        </p:spPr>
        <p:txBody>
          <a:bodyPr>
            <a:normAutofit/>
          </a:bodyPr>
          <a:lstStyle/>
          <a:p>
            <a:r>
              <a:rPr lang="en-US" sz="3600" dirty="0"/>
              <a:t>The Gilded Age: The period from the 1870s to 1890s</a:t>
            </a:r>
            <a:br>
              <a:rPr lang="en-US" sz="3600" dirty="0"/>
            </a:br>
            <a:r>
              <a:rPr lang="en-US" sz="3600" dirty="0"/>
              <a:t>	- Rapid economic growth, industrialization, and invention</a:t>
            </a:r>
            <a:br>
              <a:rPr lang="en-US" sz="3600" dirty="0"/>
            </a:br>
            <a:r>
              <a:rPr lang="en-US" sz="3600" dirty="0"/>
              <a:t>	- Rapid wage growth</a:t>
            </a:r>
            <a:br>
              <a:rPr lang="en-US" sz="3600" dirty="0"/>
            </a:br>
            <a:r>
              <a:rPr lang="en-US" sz="3600" dirty="0"/>
              <a:t>	- Rapid population growth and immigration</a:t>
            </a:r>
            <a:br>
              <a:rPr lang="en-US" sz="3600" dirty="0"/>
            </a:br>
            <a:r>
              <a:rPr lang="en-US" sz="3600" dirty="0"/>
              <a:t>	- Era of severe poverty and the concentration of 					wealth among the elite</a:t>
            </a:r>
            <a:br>
              <a:rPr lang="en-US" sz="3600" dirty="0"/>
            </a:br>
            <a:r>
              <a:rPr lang="en-US" sz="3600" dirty="0"/>
              <a:t>	- Era of strikes and corruption (economic and political)</a:t>
            </a:r>
            <a:br>
              <a:rPr lang="en-US" sz="3600" dirty="0"/>
            </a:br>
            <a:endParaRPr lang="en-US" sz="3600" dirty="0"/>
          </a:p>
        </p:txBody>
      </p:sp>
      <p:pic>
        <p:nvPicPr>
          <p:cNvPr id="6146" name="Picture 2" descr="Image result for factor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6349"/>
            <a:ext cx="33337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factor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017" y="5086348"/>
            <a:ext cx="33337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factor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2767" y="5108572"/>
            <a:ext cx="33337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factor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1784" y="5130796"/>
            <a:ext cx="3333750" cy="177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701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factor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6349"/>
            <a:ext cx="33337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factor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0" y="5086349"/>
            <a:ext cx="3333750" cy="17716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3700" y="254000"/>
            <a:ext cx="11328400" cy="830997"/>
          </a:xfrm>
          <a:prstGeom prst="rect">
            <a:avLst/>
          </a:prstGeom>
          <a:noFill/>
        </p:spPr>
        <p:txBody>
          <a:bodyPr wrap="square" rtlCol="0">
            <a:spAutoFit/>
          </a:bodyPr>
          <a:lstStyle/>
          <a:p>
            <a:r>
              <a:rPr lang="en-US" sz="2400" dirty="0"/>
              <a:t>Monopoly: exclusive control of a commodity or service in a particular market, or a control that makes possible the manipulation of prices.</a:t>
            </a:r>
          </a:p>
        </p:txBody>
      </p:sp>
      <p:pic>
        <p:nvPicPr>
          <p:cNvPr id="4098" name="Picture 2" descr="Image result for monopoly busin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9674" y="1338996"/>
            <a:ext cx="6648020" cy="4693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619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factor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6349"/>
            <a:ext cx="33337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factor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017" y="5086348"/>
            <a:ext cx="33337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factor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2767" y="5108572"/>
            <a:ext cx="33337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factor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1784" y="5130796"/>
            <a:ext cx="3333750" cy="17716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1000" y="277986"/>
            <a:ext cx="11417300" cy="1938992"/>
          </a:xfrm>
          <a:prstGeom prst="rect">
            <a:avLst/>
          </a:prstGeom>
        </p:spPr>
        <p:txBody>
          <a:bodyPr wrap="square">
            <a:spAutoFit/>
          </a:bodyPr>
          <a:lstStyle/>
          <a:p>
            <a:r>
              <a:rPr lang="en-US" sz="2400" dirty="0">
                <a:solidFill>
                  <a:srgbClr val="222222"/>
                </a:solidFill>
              </a:rPr>
              <a:t>Vertical integration: the combination in one company of two or more stages of production normally operated by separate companies.</a:t>
            </a:r>
          </a:p>
          <a:p>
            <a:endParaRPr lang="en-US" sz="2400" dirty="0">
              <a:solidFill>
                <a:srgbClr val="222222"/>
              </a:solidFill>
            </a:endParaRPr>
          </a:p>
          <a:p>
            <a:r>
              <a:rPr lang="en-US" sz="2400" dirty="0">
                <a:solidFill>
                  <a:srgbClr val="222222"/>
                </a:solidFill>
              </a:rPr>
              <a:t>Horizontal Integration: the combination into one company of multiple separate companies engaged in the same stage of production. </a:t>
            </a:r>
            <a:r>
              <a:rPr lang="en-US" sz="2400" i="1" dirty="0">
                <a:solidFill>
                  <a:srgbClr val="222222"/>
                </a:solidFill>
              </a:rPr>
              <a:t>Can become a monopoly.</a:t>
            </a:r>
            <a:endParaRPr lang="en-US" sz="2400" i="1" dirty="0"/>
          </a:p>
        </p:txBody>
      </p:sp>
      <p:pic>
        <p:nvPicPr>
          <p:cNvPr id="5122" name="Picture 2" descr="2466836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075" y="2239202"/>
            <a:ext cx="9255125" cy="4512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913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factor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6349"/>
            <a:ext cx="33337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factor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017" y="5086348"/>
            <a:ext cx="33337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factor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2767" y="5108572"/>
            <a:ext cx="33337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factor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1784" y="5130796"/>
            <a:ext cx="3333750" cy="17716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92100" y="355600"/>
            <a:ext cx="11328400" cy="1200329"/>
          </a:xfrm>
          <a:prstGeom prst="rect">
            <a:avLst/>
          </a:prstGeom>
          <a:noFill/>
        </p:spPr>
        <p:txBody>
          <a:bodyPr wrap="square" rtlCol="0">
            <a:spAutoFit/>
          </a:bodyPr>
          <a:lstStyle/>
          <a:p>
            <a:r>
              <a:rPr lang="en-US" sz="2400" dirty="0"/>
              <a:t>Robber Baron: A ruthlessly powerful industrialist considered to have become wealthy by exploiting natural resources, corrupting legislators, or other unethical means.</a:t>
            </a:r>
          </a:p>
          <a:p>
            <a:r>
              <a:rPr lang="en-US" sz="2400" dirty="0"/>
              <a:t>AKA: “A Captain of Industry”</a:t>
            </a:r>
          </a:p>
        </p:txBody>
      </p:sp>
      <p:pic>
        <p:nvPicPr>
          <p:cNvPr id="3074" name="Picture 2" descr="Image result for robber ba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1565275"/>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203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drew Carnegie, three-quarter length portrait, seated, facing slightly left, 19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57" y="185903"/>
            <a:ext cx="2095500" cy="2438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2589" y="2624303"/>
            <a:ext cx="2439835" cy="369332"/>
          </a:xfrm>
          <a:prstGeom prst="rect">
            <a:avLst/>
          </a:prstGeom>
          <a:noFill/>
        </p:spPr>
        <p:txBody>
          <a:bodyPr wrap="none" rtlCol="0">
            <a:spAutoFit/>
          </a:bodyPr>
          <a:lstStyle/>
          <a:p>
            <a:r>
              <a:rPr lang="en-US" dirty="0"/>
              <a:t>Andrew Carnegie - Steel</a:t>
            </a:r>
          </a:p>
        </p:txBody>
      </p:sp>
      <p:pic>
        <p:nvPicPr>
          <p:cNvPr id="1028" name="Picture 4" descr="JayCooke-B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4592" y="217660"/>
            <a:ext cx="1908351" cy="24066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56986" y="2624303"/>
            <a:ext cx="2003562" cy="369332"/>
          </a:xfrm>
          <a:prstGeom prst="rect">
            <a:avLst/>
          </a:prstGeom>
          <a:noFill/>
        </p:spPr>
        <p:txBody>
          <a:bodyPr wrap="none" rtlCol="0">
            <a:spAutoFit/>
          </a:bodyPr>
          <a:lstStyle/>
          <a:p>
            <a:r>
              <a:rPr lang="en-US" dirty="0"/>
              <a:t>Jay Cooke - Finance</a:t>
            </a:r>
          </a:p>
        </p:txBody>
      </p:sp>
      <p:pic>
        <p:nvPicPr>
          <p:cNvPr id="1030" name="Picture 6" descr="BuckDuk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2716" y="136177"/>
            <a:ext cx="1710051" cy="2488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26902" y="2624303"/>
            <a:ext cx="2292824" cy="369332"/>
          </a:xfrm>
          <a:prstGeom prst="rect">
            <a:avLst/>
          </a:prstGeom>
          <a:noFill/>
        </p:spPr>
        <p:txBody>
          <a:bodyPr wrap="square" rtlCol="0">
            <a:spAutoFit/>
          </a:bodyPr>
          <a:lstStyle/>
          <a:p>
            <a:r>
              <a:rPr lang="en-US" dirty="0"/>
              <a:t>James Duke - Tobacco</a:t>
            </a:r>
          </a:p>
        </p:txBody>
      </p:sp>
      <p:pic>
        <p:nvPicPr>
          <p:cNvPr id="1032" name="Picture 8" descr="Jay Gould - Bain News Servi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9726" y="195716"/>
            <a:ext cx="1719307" cy="24148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62540" y="2610561"/>
            <a:ext cx="2124299" cy="369332"/>
          </a:xfrm>
          <a:prstGeom prst="rect">
            <a:avLst/>
          </a:prstGeom>
          <a:noFill/>
        </p:spPr>
        <p:txBody>
          <a:bodyPr wrap="none" rtlCol="0">
            <a:spAutoFit/>
          </a:bodyPr>
          <a:lstStyle/>
          <a:p>
            <a:r>
              <a:rPr lang="en-US" dirty="0"/>
              <a:t>Jay Gould - Railroads</a:t>
            </a:r>
          </a:p>
        </p:txBody>
      </p:sp>
      <p:pic>
        <p:nvPicPr>
          <p:cNvPr id="1034" name="Picture 10" descr="JP Morga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5364" y="145948"/>
            <a:ext cx="1933467" cy="24783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015226" y="2610561"/>
            <a:ext cx="2168735" cy="369332"/>
          </a:xfrm>
          <a:prstGeom prst="rect">
            <a:avLst/>
          </a:prstGeom>
          <a:noFill/>
        </p:spPr>
        <p:txBody>
          <a:bodyPr wrap="none" rtlCol="0">
            <a:spAutoFit/>
          </a:bodyPr>
          <a:lstStyle/>
          <a:p>
            <a:r>
              <a:rPr lang="en-US" dirty="0"/>
              <a:t>J.P. Morgan - Banking</a:t>
            </a:r>
          </a:p>
        </p:txBody>
      </p:sp>
      <p:pic>
        <p:nvPicPr>
          <p:cNvPr id="1036" name="Picture 12" descr="John D. Rockefeller 188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991" y="3133316"/>
            <a:ext cx="1821030" cy="26322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4668" y="5905213"/>
            <a:ext cx="2337756" cy="369332"/>
          </a:xfrm>
          <a:prstGeom prst="rect">
            <a:avLst/>
          </a:prstGeom>
          <a:noFill/>
        </p:spPr>
        <p:txBody>
          <a:bodyPr wrap="none" rtlCol="0">
            <a:spAutoFit/>
          </a:bodyPr>
          <a:lstStyle/>
          <a:p>
            <a:r>
              <a:rPr lang="en-US" dirty="0"/>
              <a:t>John D. Rockefeller- Oil</a:t>
            </a:r>
          </a:p>
        </p:txBody>
      </p:sp>
      <p:pic>
        <p:nvPicPr>
          <p:cNvPr id="1038" name="Picture 14" descr="Cornelius Vanderbilt Daguerrotype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39033" y="3159351"/>
            <a:ext cx="1969685" cy="26322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239708" y="5884536"/>
            <a:ext cx="3074881" cy="369332"/>
          </a:xfrm>
          <a:prstGeom prst="rect">
            <a:avLst/>
          </a:prstGeom>
          <a:noFill/>
        </p:spPr>
        <p:txBody>
          <a:bodyPr wrap="none" rtlCol="0">
            <a:spAutoFit/>
          </a:bodyPr>
          <a:lstStyle/>
          <a:p>
            <a:r>
              <a:rPr lang="en-US" dirty="0"/>
              <a:t>Cornelius Vanderbilt - Shipping</a:t>
            </a:r>
          </a:p>
        </p:txBody>
      </p:sp>
      <p:pic>
        <p:nvPicPr>
          <p:cNvPr id="1042" name="Picture 18" descr="Charles M. Schwab cph.3b3366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28835" y="3133316"/>
            <a:ext cx="1827547" cy="26582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797230" y="5898278"/>
            <a:ext cx="2290755" cy="369332"/>
          </a:xfrm>
          <a:prstGeom prst="rect">
            <a:avLst/>
          </a:prstGeom>
          <a:noFill/>
        </p:spPr>
        <p:txBody>
          <a:bodyPr wrap="none" rtlCol="0">
            <a:spAutoFit/>
          </a:bodyPr>
          <a:lstStyle/>
          <a:p>
            <a:r>
              <a:rPr lang="en-US" dirty="0"/>
              <a:t>Charles Schwab - Steel</a:t>
            </a:r>
          </a:p>
        </p:txBody>
      </p:sp>
      <p:pic>
        <p:nvPicPr>
          <p:cNvPr id="1044" name="Picture 20" descr="Gustavus Swift enlarged.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57359" y="3117137"/>
            <a:ext cx="2170816" cy="26483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087985" y="5884536"/>
            <a:ext cx="3048783" cy="369332"/>
          </a:xfrm>
          <a:prstGeom prst="rect">
            <a:avLst/>
          </a:prstGeom>
          <a:noFill/>
        </p:spPr>
        <p:txBody>
          <a:bodyPr wrap="none" rtlCol="0">
            <a:spAutoFit/>
          </a:bodyPr>
          <a:lstStyle/>
          <a:p>
            <a:r>
              <a:rPr lang="en-US" dirty="0" err="1"/>
              <a:t>Gustavus</a:t>
            </a:r>
            <a:r>
              <a:rPr lang="en-US" dirty="0"/>
              <a:t> Swift – Meat packing</a:t>
            </a:r>
          </a:p>
        </p:txBody>
      </p:sp>
    </p:spTree>
    <p:extLst>
      <p:ext uri="{BB962C8B-B14F-4D97-AF65-F5344CB8AC3E}">
        <p14:creationId xmlns:p14="http://schemas.microsoft.com/office/powerpoint/2010/main" val="2955297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factor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6349"/>
            <a:ext cx="33337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factor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017" y="5086348"/>
            <a:ext cx="33337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factor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2767" y="5108572"/>
            <a:ext cx="33337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factory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1784" y="5130796"/>
            <a:ext cx="3333750" cy="17716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6959" y="414635"/>
            <a:ext cx="11061700" cy="1200329"/>
          </a:xfrm>
          <a:prstGeom prst="rect">
            <a:avLst/>
          </a:prstGeom>
        </p:spPr>
        <p:txBody>
          <a:bodyPr wrap="square">
            <a:spAutoFit/>
          </a:bodyPr>
          <a:lstStyle/>
          <a:p>
            <a:r>
              <a:rPr lang="en-US" sz="2400" dirty="0"/>
              <a:t>Labor Union: An organization of wage earners or salaried employees for mutual aid and protection </a:t>
            </a:r>
          </a:p>
          <a:p>
            <a:r>
              <a:rPr lang="en-US" sz="2400" dirty="0"/>
              <a:t>and for dealing collectively with employers</a:t>
            </a:r>
          </a:p>
        </p:txBody>
      </p:sp>
      <p:pic>
        <p:nvPicPr>
          <p:cNvPr id="2050" name="Picture 2" descr="Image result for labor un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709" y="1780568"/>
            <a:ext cx="5918200" cy="4796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894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6" y="44187"/>
            <a:ext cx="3364939" cy="79654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 y="1788601"/>
            <a:ext cx="7353300" cy="2707199"/>
          </a:xfrm>
        </p:spPr>
        <p:txBody>
          <a:bodyPr>
            <a:normAutofit fontScale="90000"/>
          </a:bodyPr>
          <a:lstStyle/>
          <a:p>
            <a:r>
              <a:rPr lang="en-US" sz="4000" dirty="0">
                <a:latin typeface="Baskerville Old Face" panose="02020602080505020303" pitchFamily="18" charset="0"/>
              </a:rPr>
              <a:t>1876 – Invention of the telephone</a:t>
            </a:r>
            <a:br>
              <a:rPr lang="en-US" sz="4000" dirty="0">
                <a:latin typeface="Baskerville Old Face" panose="02020602080505020303" pitchFamily="18" charset="0"/>
              </a:rPr>
            </a:br>
            <a:r>
              <a:rPr lang="en-US" sz="4000" dirty="0">
                <a:latin typeface="Baskerville Old Face" panose="02020602080505020303" pitchFamily="18" charset="0"/>
              </a:rPr>
              <a:t>	</a:t>
            </a:r>
            <a:r>
              <a:rPr lang="en-US" sz="2800" dirty="0">
                <a:latin typeface="Baskerville Old Face" panose="02020602080505020303" pitchFamily="18" charset="0"/>
              </a:rPr>
              <a:t>-Alexander Graham Bell, a Canadian from Scotland living in Boston</a:t>
            </a:r>
            <a:br>
              <a:rPr lang="en-US" sz="2800" dirty="0">
                <a:latin typeface="Baskerville Old Face" panose="02020602080505020303" pitchFamily="18" charset="0"/>
              </a:rPr>
            </a:br>
            <a:br>
              <a:rPr lang="en-US" sz="2800" dirty="0">
                <a:latin typeface="Baskerville Old Face" panose="02020602080505020303" pitchFamily="18" charset="0"/>
              </a:rPr>
            </a:br>
            <a:r>
              <a:rPr lang="en-US" sz="2800" dirty="0">
                <a:latin typeface="Baskerville Old Face" panose="02020602080505020303" pitchFamily="18" charset="0"/>
              </a:rPr>
              <a:t>	- “Mr. Watson, come here – I want to see you.”</a:t>
            </a:r>
          </a:p>
        </p:txBody>
      </p:sp>
      <p:pic>
        <p:nvPicPr>
          <p:cNvPr id="2050" name="Picture 2" descr="Image result for alexander graham bell telephon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545" y="44187"/>
            <a:ext cx="5193455" cy="6813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188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7494" y="0"/>
            <a:ext cx="7444734" cy="3796597"/>
          </a:xfrm>
        </p:spPr>
        <p:txBody>
          <a:bodyPr>
            <a:noAutofit/>
          </a:bodyPr>
          <a:lstStyle/>
          <a:p>
            <a:pPr algn="ctr"/>
            <a:r>
              <a:rPr lang="en-US" sz="6600" b="1" dirty="0">
                <a:ln w="9525">
                  <a:solidFill>
                    <a:schemeClr val="bg1"/>
                  </a:solidFill>
                  <a:prstDash val="solid"/>
                </a:ln>
                <a:effectLst>
                  <a:outerShdw blurRad="12700" dist="38100" dir="2700000" algn="tl" rotWithShape="0">
                    <a:schemeClr val="bg1">
                      <a:lumMod val="50000"/>
                    </a:schemeClr>
                  </a:outerShdw>
                </a:effectLst>
                <a:latin typeface="Mongolian Baiti" panose="03000500000000000000" pitchFamily="66" charset="0"/>
                <a:cs typeface="Mongolian Baiti" panose="03000500000000000000" pitchFamily="66" charset="0"/>
              </a:rPr>
              <a:t>SCANDALS OF THE GRANT ADMINISTRATION</a:t>
            </a:r>
          </a:p>
        </p:txBody>
      </p:sp>
      <p:pic>
        <p:nvPicPr>
          <p:cNvPr id="3074" name="Picture 2" descr="Grant, shown in a cartoon as an acrobat hanging from rings, holding up multiple politician/acroba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57494" cy="70119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US grant scand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8921" y="3505994"/>
            <a:ext cx="2680867" cy="3352006"/>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8064500" y="3276600"/>
            <a:ext cx="3556000" cy="1930400"/>
          </a:xfrm>
          <a:prstGeom prst="wedgeEllipseCallout">
            <a:avLst>
              <a:gd name="adj1" fmla="val -74098"/>
              <a:gd name="adj2" fmla="val 3458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495393" y="3553165"/>
            <a:ext cx="2694214" cy="1384995"/>
          </a:xfrm>
          <a:prstGeom prst="rect">
            <a:avLst/>
          </a:prstGeom>
          <a:noFill/>
        </p:spPr>
        <p:txBody>
          <a:bodyPr wrap="square" rtlCol="0">
            <a:spAutoFit/>
          </a:bodyPr>
          <a:lstStyle/>
          <a:p>
            <a:r>
              <a:rPr lang="en-US" sz="2800" dirty="0">
                <a:latin typeface="Bodoni MT" panose="02070603080606020203" pitchFamily="18" charset="0"/>
              </a:rPr>
              <a:t>With friends like these, who needs enemies?</a:t>
            </a:r>
          </a:p>
        </p:txBody>
      </p:sp>
    </p:spTree>
    <p:extLst>
      <p:ext uri="{BB962C8B-B14F-4D97-AF65-F5344CB8AC3E}">
        <p14:creationId xmlns:p14="http://schemas.microsoft.com/office/powerpoint/2010/main" val="1003360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s pictures shows how political leaders, wealthy businessmen, and philanthropists whom have conspired together and cheated the system for their own personal monetary g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9901" y="1808866"/>
            <a:ext cx="4782434" cy="47824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rsive signature in 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6" y="44187"/>
            <a:ext cx="3364939" cy="7965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066" y="1638037"/>
            <a:ext cx="7721600" cy="3908762"/>
          </a:xfrm>
          <a:prstGeom prst="rect">
            <a:avLst/>
          </a:prstGeom>
          <a:noFill/>
        </p:spPr>
        <p:txBody>
          <a:bodyPr wrap="square" rtlCol="0">
            <a:spAutoFit/>
          </a:bodyPr>
          <a:lstStyle/>
          <a:p>
            <a:r>
              <a:rPr lang="en-US" sz="3200" dirty="0">
                <a:latin typeface="Algerian" panose="04020705040A02060702" pitchFamily="82" charset="0"/>
              </a:rPr>
              <a:t>1869 - Black Friday (The Gold Ring)</a:t>
            </a:r>
          </a:p>
          <a:p>
            <a:endParaRPr lang="en-US" sz="2400" dirty="0">
              <a:latin typeface="Algerian" panose="04020705040A02060702" pitchFamily="82" charset="0"/>
            </a:endParaRPr>
          </a:p>
          <a:p>
            <a:r>
              <a:rPr lang="en-US" sz="2400" b="1" dirty="0"/>
              <a:t>Investors Jay Gould and James Fisk attempt to buy up the nation’s gold supply, raise the price, then sell.</a:t>
            </a:r>
          </a:p>
          <a:p>
            <a:pPr marL="342900" indent="-342900">
              <a:buFontTx/>
              <a:buChar char="-"/>
            </a:pPr>
            <a:r>
              <a:rPr lang="en-US" sz="2400" dirty="0"/>
              <a:t>Grant’s own brother in law involved when he tried to keep Grant from stopping Fisk and Gould</a:t>
            </a:r>
          </a:p>
          <a:p>
            <a:pPr marL="342900" indent="-342900">
              <a:buFontTx/>
              <a:buChar char="-"/>
            </a:pPr>
            <a:r>
              <a:rPr lang="en-US" sz="2400" b="1" dirty="0"/>
              <a:t>Grant has US Government sell $4 million in gold to keep the price low</a:t>
            </a:r>
            <a:r>
              <a:rPr lang="en-US" sz="2400" dirty="0"/>
              <a:t>, ruining thousands of investors</a:t>
            </a:r>
          </a:p>
          <a:p>
            <a:pPr marL="342900" indent="-342900">
              <a:buFontTx/>
              <a:buChar char="-"/>
            </a:pPr>
            <a:r>
              <a:rPr lang="en-US" sz="2400" b="1" dirty="0"/>
              <a:t>Triggered a financial panic </a:t>
            </a:r>
            <a:r>
              <a:rPr lang="en-US" sz="2400" dirty="0"/>
              <a:t>for which some blamed Grant</a:t>
            </a:r>
          </a:p>
          <a:p>
            <a:pPr marL="342900" indent="-342900">
              <a:buFontTx/>
              <a:buChar char="-"/>
            </a:pPr>
            <a:endParaRPr lang="en-US" sz="2400" dirty="0"/>
          </a:p>
        </p:txBody>
      </p:sp>
      <p:sp>
        <p:nvSpPr>
          <p:cNvPr id="2" name="Title 1"/>
          <p:cNvSpPr>
            <a:spLocks noGrp="1"/>
          </p:cNvSpPr>
          <p:nvPr>
            <p:ph type="title"/>
          </p:nvPr>
        </p:nvSpPr>
        <p:spPr>
          <a:xfrm rot="1573703">
            <a:off x="7781440" y="752583"/>
            <a:ext cx="4508715" cy="1325563"/>
          </a:xfrm>
        </p:spPr>
        <p:txBody>
          <a:bodyPr>
            <a:noAutofit/>
          </a:bodyPr>
          <a:lstStyle/>
          <a:p>
            <a:r>
              <a:rPr lang="en-US" sz="6600" dirty="0">
                <a:latin typeface="Mongolian Baiti" panose="03000500000000000000" pitchFamily="66" charset="0"/>
                <a:cs typeface="Mongolian Baiti" panose="03000500000000000000" pitchFamily="66" charset="0"/>
              </a:rPr>
              <a:t>SCANDAL!</a:t>
            </a:r>
          </a:p>
        </p:txBody>
      </p:sp>
    </p:spTree>
    <p:extLst>
      <p:ext uri="{BB962C8B-B14F-4D97-AF65-F5344CB8AC3E}">
        <p14:creationId xmlns:p14="http://schemas.microsoft.com/office/powerpoint/2010/main" val="101875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rsive signature in 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76201"/>
            <a:ext cx="32385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reconstruction sou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2400" y="2489959"/>
            <a:ext cx="6351058" cy="42495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9733" y="876301"/>
            <a:ext cx="10803467" cy="1569660"/>
          </a:xfrm>
          <a:prstGeom prst="rect">
            <a:avLst/>
          </a:prstGeom>
          <a:noFill/>
        </p:spPr>
        <p:txBody>
          <a:bodyPr wrap="square" rtlCol="0">
            <a:spAutoFit/>
          </a:bodyPr>
          <a:lstStyle/>
          <a:p>
            <a:r>
              <a:rPr lang="en-US" sz="2400" dirty="0">
                <a:latin typeface="Book Antiqua" pitchFamily="18" charset="0"/>
              </a:rPr>
              <a:t>1) Southern Reconstruction: The attempt to rebuild and transform the Southern states after the Civil War, both physically and socially. Goals were to readmit the destroyed South into the Union, and protect the rights of former slaves.</a:t>
            </a:r>
          </a:p>
        </p:txBody>
      </p:sp>
    </p:spTree>
    <p:extLst>
      <p:ext uri="{BB962C8B-B14F-4D97-AF65-F5344CB8AC3E}">
        <p14:creationId xmlns:p14="http://schemas.microsoft.com/office/powerpoint/2010/main" val="1507641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s pictures shows how political leaders, wealthy businessmen, and philanthropists whom have conspired together and cheated the system for their own personal monetary g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9901" y="1808866"/>
            <a:ext cx="4782434" cy="47824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rsive signature in 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6" y="44187"/>
            <a:ext cx="3364939" cy="7965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2491" y="1612637"/>
            <a:ext cx="6888142" cy="4278094"/>
          </a:xfrm>
          <a:prstGeom prst="rect">
            <a:avLst/>
          </a:prstGeom>
          <a:noFill/>
        </p:spPr>
        <p:txBody>
          <a:bodyPr wrap="square" rtlCol="0">
            <a:spAutoFit/>
          </a:bodyPr>
          <a:lstStyle/>
          <a:p>
            <a:pPr algn="ctr"/>
            <a:r>
              <a:rPr lang="en-US" sz="3200" dirty="0">
                <a:latin typeface="Algerian" panose="04020705040A02060702" pitchFamily="82" charset="0"/>
              </a:rPr>
              <a:t>1872 - Credit </a:t>
            </a:r>
            <a:r>
              <a:rPr lang="en-US" sz="3200" dirty="0" err="1">
                <a:latin typeface="Algerian" panose="04020705040A02060702" pitchFamily="82" charset="0"/>
              </a:rPr>
              <a:t>Mobilier</a:t>
            </a:r>
            <a:r>
              <a:rPr lang="en-US" sz="3200" dirty="0">
                <a:latin typeface="Algerian" panose="04020705040A02060702" pitchFamily="82" charset="0"/>
              </a:rPr>
              <a:t> Scandal:</a:t>
            </a:r>
          </a:p>
          <a:p>
            <a:endParaRPr lang="en-US" sz="2400" dirty="0">
              <a:latin typeface="Algerian" panose="04020705040A02060702" pitchFamily="82" charset="0"/>
            </a:endParaRPr>
          </a:p>
          <a:p>
            <a:r>
              <a:rPr lang="en-US" sz="2400" b="1" dirty="0"/>
              <a:t>Credit </a:t>
            </a:r>
            <a:r>
              <a:rPr lang="en-US" sz="2400" b="1" dirty="0" err="1"/>
              <a:t>Mobilier</a:t>
            </a:r>
            <a:r>
              <a:rPr lang="en-US" sz="2400" b="1" dirty="0"/>
              <a:t> of United States: Dummy corporation set up by the Union Pacific Railroad, and given construction contracts by the railroad.</a:t>
            </a:r>
          </a:p>
          <a:p>
            <a:pPr marL="342900" indent="-342900">
              <a:buFontTx/>
              <a:buChar char="-"/>
            </a:pPr>
            <a:r>
              <a:rPr lang="en-US" sz="2400" dirty="0"/>
              <a:t>Company bribed many in government with company stock to pass laws favoring the construction company with subsidies</a:t>
            </a:r>
          </a:p>
          <a:p>
            <a:pPr marL="342900" indent="-342900">
              <a:buFontTx/>
              <a:buChar char="-"/>
            </a:pPr>
            <a:r>
              <a:rPr lang="en-US" sz="2400" dirty="0"/>
              <a:t>VP Colfax and several other Republicans are implicated </a:t>
            </a:r>
          </a:p>
          <a:p>
            <a:pPr marL="342900" indent="-342900">
              <a:buFontTx/>
              <a:buChar char="-"/>
            </a:pPr>
            <a:r>
              <a:rPr lang="en-US" sz="2400" dirty="0"/>
              <a:t>Grant had nothing to do with it</a:t>
            </a:r>
          </a:p>
        </p:txBody>
      </p:sp>
      <p:sp>
        <p:nvSpPr>
          <p:cNvPr id="2" name="Title 1"/>
          <p:cNvSpPr>
            <a:spLocks noGrp="1"/>
          </p:cNvSpPr>
          <p:nvPr>
            <p:ph type="title"/>
          </p:nvPr>
        </p:nvSpPr>
        <p:spPr>
          <a:xfrm rot="1573703">
            <a:off x="7781440" y="752583"/>
            <a:ext cx="4508715" cy="1325563"/>
          </a:xfrm>
        </p:spPr>
        <p:txBody>
          <a:bodyPr>
            <a:noAutofit/>
          </a:bodyPr>
          <a:lstStyle/>
          <a:p>
            <a:r>
              <a:rPr lang="en-US" sz="6600" dirty="0">
                <a:latin typeface="Mongolian Baiti" panose="03000500000000000000" pitchFamily="66" charset="0"/>
                <a:cs typeface="Mongolian Baiti" panose="03000500000000000000" pitchFamily="66" charset="0"/>
              </a:rPr>
              <a:t>SCANDAL!</a:t>
            </a:r>
          </a:p>
        </p:txBody>
      </p:sp>
    </p:spTree>
    <p:extLst>
      <p:ext uri="{BB962C8B-B14F-4D97-AF65-F5344CB8AC3E}">
        <p14:creationId xmlns:p14="http://schemas.microsoft.com/office/powerpoint/2010/main" val="234168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s pictures shows how political leaders, wealthy businessmen, and philanthropists whom have conspired together and cheated the system for their own personal monetary g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9901" y="1808866"/>
            <a:ext cx="4782434" cy="47824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rsive signature in 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6" y="44187"/>
            <a:ext cx="3364939" cy="7965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2491" y="1612637"/>
            <a:ext cx="6888142" cy="3539430"/>
          </a:xfrm>
          <a:prstGeom prst="rect">
            <a:avLst/>
          </a:prstGeom>
          <a:noFill/>
        </p:spPr>
        <p:txBody>
          <a:bodyPr wrap="square" rtlCol="0">
            <a:spAutoFit/>
          </a:bodyPr>
          <a:lstStyle/>
          <a:p>
            <a:pPr algn="ctr"/>
            <a:r>
              <a:rPr lang="en-US" sz="3200" dirty="0">
                <a:latin typeface="Algerian" panose="04020705040A02060702" pitchFamily="82" charset="0"/>
              </a:rPr>
              <a:t>1873 - The Panic:</a:t>
            </a:r>
          </a:p>
          <a:p>
            <a:endParaRPr lang="en-US" sz="2400" dirty="0">
              <a:latin typeface="Algerian" panose="04020705040A02060702" pitchFamily="82" charset="0"/>
            </a:endParaRPr>
          </a:p>
          <a:p>
            <a:r>
              <a:rPr lang="en-US" sz="2400" b="1" dirty="0"/>
              <a:t>Bank of Jay Cooke &amp; Company failed due to overinvestment in railroads</a:t>
            </a:r>
          </a:p>
          <a:p>
            <a:pPr marL="342900" indent="-342900">
              <a:buFontTx/>
              <a:buChar char="-"/>
            </a:pPr>
            <a:r>
              <a:rPr lang="en-US" sz="2400" b="1" dirty="0"/>
              <a:t>Set off a chain of bank failures, and the stock market crashed</a:t>
            </a:r>
          </a:p>
          <a:p>
            <a:pPr marL="342900" indent="-342900">
              <a:buFontTx/>
              <a:buChar char="-"/>
            </a:pPr>
            <a:r>
              <a:rPr lang="en-US" sz="2400" dirty="0"/>
              <a:t>Economic depression lasted for 5 years, wages fell </a:t>
            </a:r>
          </a:p>
          <a:p>
            <a:pPr marL="342900" indent="-342900">
              <a:buFontTx/>
              <a:buChar char="-"/>
            </a:pPr>
            <a:r>
              <a:rPr lang="en-US" sz="2400" dirty="0"/>
              <a:t>By 25%, thousands of businesses go bankrupt, double-digit unemployment lasted a decade</a:t>
            </a:r>
          </a:p>
        </p:txBody>
      </p:sp>
      <p:sp>
        <p:nvSpPr>
          <p:cNvPr id="2" name="Title 1"/>
          <p:cNvSpPr>
            <a:spLocks noGrp="1"/>
          </p:cNvSpPr>
          <p:nvPr>
            <p:ph type="title"/>
          </p:nvPr>
        </p:nvSpPr>
        <p:spPr>
          <a:xfrm rot="1573703">
            <a:off x="7781440" y="752583"/>
            <a:ext cx="4508715" cy="1325563"/>
          </a:xfrm>
        </p:spPr>
        <p:txBody>
          <a:bodyPr>
            <a:noAutofit/>
          </a:bodyPr>
          <a:lstStyle/>
          <a:p>
            <a:r>
              <a:rPr lang="en-US" sz="6600" dirty="0">
                <a:latin typeface="Mongolian Baiti" panose="03000500000000000000" pitchFamily="66" charset="0"/>
                <a:cs typeface="Mongolian Baiti" panose="03000500000000000000" pitchFamily="66" charset="0"/>
              </a:rPr>
              <a:t>SCANDAL!</a:t>
            </a:r>
          </a:p>
        </p:txBody>
      </p:sp>
    </p:spTree>
    <p:extLst>
      <p:ext uri="{BB962C8B-B14F-4D97-AF65-F5344CB8AC3E}">
        <p14:creationId xmlns:p14="http://schemas.microsoft.com/office/powerpoint/2010/main" val="29436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s pictures shows how political leaders, wealthy businessmen, and philanthropists whom have conspired together and cheated the system for their own personal monetary g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9901" y="1808866"/>
            <a:ext cx="4782434" cy="47824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rsive signature in 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6" y="44187"/>
            <a:ext cx="3364939" cy="7965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9591" y="1415364"/>
            <a:ext cx="6888142" cy="4770537"/>
          </a:xfrm>
          <a:prstGeom prst="rect">
            <a:avLst/>
          </a:prstGeom>
          <a:noFill/>
        </p:spPr>
        <p:txBody>
          <a:bodyPr wrap="square" rtlCol="0">
            <a:spAutoFit/>
          </a:bodyPr>
          <a:lstStyle/>
          <a:p>
            <a:pPr algn="ctr"/>
            <a:r>
              <a:rPr lang="en-US" sz="3200" dirty="0">
                <a:latin typeface="Algerian" panose="04020705040A02060702" pitchFamily="82" charset="0"/>
              </a:rPr>
              <a:t>1875-1876 </a:t>
            </a:r>
          </a:p>
          <a:p>
            <a:pPr algn="ctr"/>
            <a:r>
              <a:rPr lang="en-US" sz="3200" dirty="0">
                <a:latin typeface="Algerian" panose="04020705040A02060702" pitchFamily="82" charset="0"/>
              </a:rPr>
              <a:t>Sanborn &amp; Belknap Scandals</a:t>
            </a:r>
          </a:p>
          <a:p>
            <a:endParaRPr lang="en-US" sz="2400" dirty="0">
              <a:latin typeface="Algerian" panose="04020705040A02060702" pitchFamily="82" charset="0"/>
            </a:endParaRPr>
          </a:p>
          <a:p>
            <a:r>
              <a:rPr lang="en-US" sz="2400" dirty="0"/>
              <a:t>1874: “Special agent” Tax collector John Sanborn, with approval from the </a:t>
            </a:r>
            <a:r>
              <a:rPr lang="en-US" sz="2400" dirty="0" err="1"/>
              <a:t>Sec’y</a:t>
            </a:r>
            <a:r>
              <a:rPr lang="en-US" sz="2400" dirty="0"/>
              <a:t> of the Treasury, kept half of the overdue tax money he collected ($200,000)</a:t>
            </a:r>
          </a:p>
          <a:p>
            <a:endParaRPr lang="en-US" sz="2400" dirty="0"/>
          </a:p>
          <a:p>
            <a:r>
              <a:rPr lang="en-US" sz="2400" dirty="0"/>
              <a:t>1876: Secretary of War William Belknap resigns after being charged with accepting bribes from businessmen wanting to get trading rights on Indian Reservations</a:t>
            </a:r>
          </a:p>
          <a:p>
            <a:endParaRPr lang="en-US" sz="2400" dirty="0"/>
          </a:p>
        </p:txBody>
      </p:sp>
      <p:sp>
        <p:nvSpPr>
          <p:cNvPr id="2" name="Title 1"/>
          <p:cNvSpPr>
            <a:spLocks noGrp="1"/>
          </p:cNvSpPr>
          <p:nvPr>
            <p:ph type="title"/>
          </p:nvPr>
        </p:nvSpPr>
        <p:spPr>
          <a:xfrm rot="1573703">
            <a:off x="7781440" y="752583"/>
            <a:ext cx="4508715" cy="1325563"/>
          </a:xfrm>
        </p:spPr>
        <p:txBody>
          <a:bodyPr>
            <a:noAutofit/>
          </a:bodyPr>
          <a:lstStyle/>
          <a:p>
            <a:r>
              <a:rPr lang="en-US" sz="6600" dirty="0">
                <a:latin typeface="Mongolian Baiti" panose="03000500000000000000" pitchFamily="66" charset="0"/>
                <a:cs typeface="Mongolian Baiti" panose="03000500000000000000" pitchFamily="66" charset="0"/>
              </a:rPr>
              <a:t>SCANDAL!</a:t>
            </a:r>
          </a:p>
        </p:txBody>
      </p:sp>
    </p:spTree>
    <p:extLst>
      <p:ext uri="{BB962C8B-B14F-4D97-AF65-F5344CB8AC3E}">
        <p14:creationId xmlns:p14="http://schemas.microsoft.com/office/powerpoint/2010/main" val="395010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s pictures shows how political leaders, wealthy businessmen, and philanthropists whom have conspired together and cheated the system for their own personal monetary g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9901" y="1808866"/>
            <a:ext cx="4782434" cy="47824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rsive signature in 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6" y="44187"/>
            <a:ext cx="3364939" cy="7965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9591" y="1415364"/>
            <a:ext cx="6888142" cy="4278094"/>
          </a:xfrm>
          <a:prstGeom prst="rect">
            <a:avLst/>
          </a:prstGeom>
          <a:noFill/>
        </p:spPr>
        <p:txBody>
          <a:bodyPr wrap="square" rtlCol="0">
            <a:spAutoFit/>
          </a:bodyPr>
          <a:lstStyle/>
          <a:p>
            <a:pPr algn="ctr"/>
            <a:r>
              <a:rPr lang="en-US" sz="3200" dirty="0">
                <a:latin typeface="Algerian" panose="04020705040A02060702" pitchFamily="82" charset="0"/>
              </a:rPr>
              <a:t>1875: The Whiskey Ring</a:t>
            </a:r>
          </a:p>
          <a:p>
            <a:endParaRPr lang="en-US" sz="2400" dirty="0">
              <a:latin typeface="Algerian" panose="04020705040A02060702" pitchFamily="82" charset="0"/>
            </a:endParaRPr>
          </a:p>
          <a:p>
            <a:pPr marL="342900" indent="-342900">
              <a:buFontTx/>
              <a:buChar char="-"/>
            </a:pPr>
            <a:r>
              <a:rPr lang="en-US" sz="2400" b="1" dirty="0"/>
              <a:t>Federal officials in charge of collecting taxes on liquor received kickbacks from distilleries for not collecting the taxes in full</a:t>
            </a:r>
          </a:p>
          <a:p>
            <a:pPr marL="342900" indent="-342900">
              <a:buFontTx/>
              <a:buChar char="-"/>
            </a:pPr>
            <a:r>
              <a:rPr lang="en-US" sz="2400" dirty="0"/>
              <a:t>Distilleries kept the extra money themselves</a:t>
            </a:r>
          </a:p>
          <a:p>
            <a:pPr marL="342900" indent="-342900">
              <a:buFontTx/>
              <a:buChar char="-"/>
            </a:pPr>
            <a:r>
              <a:rPr lang="en-US" sz="2400" dirty="0"/>
              <a:t>Grant’s personal secretary Oliver Babcock among those charged, but Grant naively protected him</a:t>
            </a:r>
          </a:p>
          <a:p>
            <a:pPr marL="342900" indent="-342900">
              <a:buFontTx/>
              <a:buChar char="-"/>
            </a:pPr>
            <a:r>
              <a:rPr lang="en-US" sz="2400" b="1" dirty="0"/>
              <a:t>Although not part of the “ring”, Grant was seen as part of corruption problem.</a:t>
            </a:r>
          </a:p>
          <a:p>
            <a:pPr marL="342900" indent="-342900">
              <a:buFontTx/>
              <a:buChar char="-"/>
            </a:pPr>
            <a:endParaRPr lang="en-US" sz="2400" dirty="0"/>
          </a:p>
        </p:txBody>
      </p:sp>
      <p:sp>
        <p:nvSpPr>
          <p:cNvPr id="2" name="Title 1"/>
          <p:cNvSpPr>
            <a:spLocks noGrp="1"/>
          </p:cNvSpPr>
          <p:nvPr>
            <p:ph type="title"/>
          </p:nvPr>
        </p:nvSpPr>
        <p:spPr>
          <a:xfrm rot="1573703">
            <a:off x="7781440" y="752583"/>
            <a:ext cx="4508715" cy="1325563"/>
          </a:xfrm>
        </p:spPr>
        <p:txBody>
          <a:bodyPr>
            <a:noAutofit/>
          </a:bodyPr>
          <a:lstStyle/>
          <a:p>
            <a:r>
              <a:rPr lang="en-US" sz="6600" dirty="0">
                <a:latin typeface="Mongolian Baiti" panose="03000500000000000000" pitchFamily="66" charset="0"/>
                <a:cs typeface="Mongolian Baiti" panose="03000500000000000000" pitchFamily="66" charset="0"/>
              </a:rPr>
              <a:t>SCANDAL!</a:t>
            </a:r>
          </a:p>
        </p:txBody>
      </p:sp>
    </p:spTree>
    <p:extLst>
      <p:ext uri="{BB962C8B-B14F-4D97-AF65-F5344CB8AC3E}">
        <p14:creationId xmlns:p14="http://schemas.microsoft.com/office/powerpoint/2010/main" val="11098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167005"/>
            <a:ext cx="10881360" cy="1325563"/>
          </a:xfrm>
        </p:spPr>
        <p:txBody>
          <a:bodyPr/>
          <a:lstStyle/>
          <a:p>
            <a:r>
              <a:rPr lang="en-US" dirty="0">
                <a:latin typeface="Bernard MT Condensed" panose="02050806060905020404" pitchFamily="18" charset="0"/>
              </a:rPr>
              <a:t>Battle of the Little Big Horn – June 25, 1876</a:t>
            </a:r>
          </a:p>
        </p:txBody>
      </p:sp>
      <p:sp>
        <p:nvSpPr>
          <p:cNvPr id="3" name="TextBox 2"/>
          <p:cNvSpPr txBox="1"/>
          <p:nvPr/>
        </p:nvSpPr>
        <p:spPr>
          <a:xfrm>
            <a:off x="259080" y="1092854"/>
            <a:ext cx="5821680" cy="5970865"/>
          </a:xfrm>
          <a:prstGeom prst="rect">
            <a:avLst/>
          </a:prstGeom>
          <a:noFill/>
        </p:spPr>
        <p:txBody>
          <a:bodyPr wrap="square" rtlCol="0">
            <a:spAutoFit/>
          </a:bodyPr>
          <a:lstStyle/>
          <a:p>
            <a:pPr marL="285750" indent="-285750">
              <a:buFontTx/>
              <a:buChar char="-"/>
            </a:pPr>
            <a:r>
              <a:rPr lang="en-US" sz="2800" dirty="0"/>
              <a:t>An 1868 treaty gave the Sioux (Lakota) tribe the rights to the Black Hills in South Dakota.</a:t>
            </a:r>
          </a:p>
          <a:p>
            <a:pPr marL="285750" indent="-285750">
              <a:buFontTx/>
              <a:buChar char="-"/>
            </a:pPr>
            <a:r>
              <a:rPr lang="en-US" sz="2800" dirty="0"/>
              <a:t>In 1874 gold is discovered, and white miners and settlers flock to the Black Hills.</a:t>
            </a:r>
          </a:p>
          <a:p>
            <a:pPr marL="285750" indent="-285750">
              <a:buFontTx/>
              <a:buChar char="-"/>
            </a:pPr>
            <a:r>
              <a:rPr lang="en-US" sz="2800" dirty="0"/>
              <a:t>Sioux went to war, US Army sent in to stop them.</a:t>
            </a:r>
          </a:p>
          <a:p>
            <a:pPr marL="285750" indent="-285750">
              <a:buFontTx/>
              <a:buChar char="-"/>
            </a:pPr>
            <a:r>
              <a:rPr lang="en-US" sz="2800" dirty="0"/>
              <a:t>June 25, 1876 General George A. Custer and 265 men attack  2500 Sioux, Cheyenne, and Arapaho led by Sitting Bull.</a:t>
            </a:r>
          </a:p>
          <a:p>
            <a:pPr marL="285750" indent="-285750">
              <a:buFontTx/>
              <a:buChar char="-"/>
            </a:pPr>
            <a:r>
              <a:rPr lang="en-US" sz="2800" dirty="0"/>
              <a:t>Custer and all his men are killed.</a:t>
            </a:r>
          </a:p>
          <a:p>
            <a:pPr marL="285750" indent="-285750">
              <a:buFontTx/>
              <a:buChar char="-"/>
            </a:pPr>
            <a:endParaRPr lang="en-US" dirty="0"/>
          </a:p>
        </p:txBody>
      </p:sp>
      <p:pic>
        <p:nvPicPr>
          <p:cNvPr id="10242" name="Picture 2" descr="https://upload.wikimedia.org/wikipedia/commons/thumb/f/f1/Sitting_Bull_%28Tatonka-I-Yatanka%29%2C_a_Hunkpapa_Sioux%2C_1885_-_NARA_-_530896_edit.tif/lossy-page1-800px-Sitting_Bull_%28Tatonka-I-Yatanka%29%2C_a_Hunkpapa_Sioux%2C_1885_-_NARA_-_530896_edit.ti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8807" y="1813560"/>
            <a:ext cx="2928367" cy="422783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ter Bvt MG Geo A 1865 LC-BH831-365-cr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147173" y="1813560"/>
            <a:ext cx="3044825" cy="4222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442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914400"/>
          </a:xfrm>
        </p:spPr>
        <p:txBody>
          <a:bodyPr/>
          <a:lstStyle/>
          <a:p>
            <a:r>
              <a:rPr lang="en-US" dirty="0">
                <a:latin typeface="Palatino Linotype" pitchFamily="18" charset="0"/>
              </a:rPr>
              <a:t>Rutherford B. Hayes</a:t>
            </a:r>
          </a:p>
        </p:txBody>
      </p:sp>
      <p:pic>
        <p:nvPicPr>
          <p:cNvPr id="1026" name="Picture 2" descr="President Rutherford Hayes 1870 - 1880 Resto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7419" y="914400"/>
            <a:ext cx="4094381" cy="49797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rsive signature in 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275" y="6057900"/>
            <a:ext cx="3664185" cy="623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263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hio.png"/>
          <p:cNvPicPr>
            <a:picLocks noChangeAspect="1"/>
          </p:cNvPicPr>
          <p:nvPr/>
        </p:nvPicPr>
        <p:blipFill>
          <a:blip r:embed="rId2" cstate="print"/>
          <a:stretch>
            <a:fillRect/>
          </a:stretch>
        </p:blipFill>
        <p:spPr>
          <a:xfrm>
            <a:off x="6245888" y="241300"/>
            <a:ext cx="3498272" cy="3848100"/>
          </a:xfrm>
          <a:prstGeom prst="rect">
            <a:avLst/>
          </a:prstGeom>
        </p:spPr>
      </p:pic>
      <p:sp>
        <p:nvSpPr>
          <p:cNvPr id="3" name="TextBox 2"/>
          <p:cNvSpPr txBox="1"/>
          <p:nvPr/>
        </p:nvSpPr>
        <p:spPr>
          <a:xfrm>
            <a:off x="361950" y="901126"/>
            <a:ext cx="5702674" cy="584775"/>
          </a:xfrm>
          <a:prstGeom prst="rect">
            <a:avLst/>
          </a:prstGeom>
          <a:noFill/>
        </p:spPr>
        <p:txBody>
          <a:bodyPr wrap="square" rtlCol="0">
            <a:spAutoFit/>
          </a:bodyPr>
          <a:lstStyle/>
          <a:p>
            <a:r>
              <a:rPr lang="en-US" sz="3200" dirty="0">
                <a:latin typeface="Palatino Linotype" pitchFamily="18" charset="0"/>
              </a:rPr>
              <a:t>Elected in:		1876	</a:t>
            </a:r>
          </a:p>
        </p:txBody>
      </p:sp>
      <p:sp>
        <p:nvSpPr>
          <p:cNvPr id="4" name="TextBox 3"/>
          <p:cNvSpPr txBox="1"/>
          <p:nvPr/>
        </p:nvSpPr>
        <p:spPr>
          <a:xfrm>
            <a:off x="361950" y="1434525"/>
            <a:ext cx="8686800" cy="584775"/>
          </a:xfrm>
          <a:prstGeom prst="rect">
            <a:avLst/>
          </a:prstGeom>
          <a:noFill/>
        </p:spPr>
        <p:txBody>
          <a:bodyPr wrap="square" rtlCol="0">
            <a:spAutoFit/>
          </a:bodyPr>
          <a:lstStyle/>
          <a:p>
            <a:r>
              <a:rPr lang="en-US" sz="3200" dirty="0">
                <a:latin typeface="Palatino Linotype" pitchFamily="18" charset="0"/>
              </a:rPr>
              <a:t>President from:	1877-1881	</a:t>
            </a:r>
          </a:p>
        </p:txBody>
      </p:sp>
      <p:sp>
        <p:nvSpPr>
          <p:cNvPr id="5" name="TextBox 4"/>
          <p:cNvSpPr txBox="1"/>
          <p:nvPr/>
        </p:nvSpPr>
        <p:spPr>
          <a:xfrm>
            <a:off x="361950" y="1994454"/>
            <a:ext cx="5962650" cy="584775"/>
          </a:xfrm>
          <a:prstGeom prst="rect">
            <a:avLst/>
          </a:prstGeom>
          <a:noFill/>
        </p:spPr>
        <p:txBody>
          <a:bodyPr wrap="square" rtlCol="0">
            <a:spAutoFit/>
          </a:bodyPr>
          <a:lstStyle/>
          <a:p>
            <a:r>
              <a:rPr lang="en-US" sz="3200" dirty="0">
                <a:latin typeface="Palatino Linotype" pitchFamily="18" charset="0"/>
              </a:rPr>
              <a:t>Political Party:		Republican</a:t>
            </a:r>
          </a:p>
        </p:txBody>
      </p:sp>
      <p:sp>
        <p:nvSpPr>
          <p:cNvPr id="6" name="TextBox 5"/>
          <p:cNvSpPr txBox="1"/>
          <p:nvPr/>
        </p:nvSpPr>
        <p:spPr>
          <a:xfrm>
            <a:off x="361950" y="2599628"/>
            <a:ext cx="8686800" cy="584775"/>
          </a:xfrm>
          <a:prstGeom prst="rect">
            <a:avLst/>
          </a:prstGeom>
          <a:noFill/>
        </p:spPr>
        <p:txBody>
          <a:bodyPr wrap="square" rtlCol="0">
            <a:spAutoFit/>
          </a:bodyPr>
          <a:lstStyle/>
          <a:p>
            <a:r>
              <a:rPr lang="en-US" sz="3200" dirty="0">
                <a:latin typeface="Palatino Linotype" pitchFamily="18" charset="0"/>
              </a:rPr>
              <a:t>Home State:		Ohio 	</a:t>
            </a:r>
          </a:p>
        </p:txBody>
      </p:sp>
      <p:pic>
        <p:nvPicPr>
          <p:cNvPr id="10" name="Picture 4" descr="Cursive signature in 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6" y="44187"/>
            <a:ext cx="3364939" cy="79654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rutherford hayes co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8306" y="3520809"/>
            <a:ext cx="3216568" cy="32165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rutherford hayes ho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3714" y="3331940"/>
            <a:ext cx="4540582" cy="3405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86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565" y="0"/>
            <a:ext cx="5383205"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Playbill" panose="040506030A0602020202" pitchFamily="82" charset="0"/>
              </a:rPr>
              <a:t>Election of 1876</a:t>
            </a:r>
          </a:p>
        </p:txBody>
      </p:sp>
      <p:sp>
        <p:nvSpPr>
          <p:cNvPr id="3" name="TextBox 2"/>
          <p:cNvSpPr txBox="1"/>
          <p:nvPr/>
        </p:nvSpPr>
        <p:spPr>
          <a:xfrm>
            <a:off x="444228" y="1748361"/>
            <a:ext cx="5184541" cy="1384995"/>
          </a:xfrm>
          <a:prstGeom prst="rect">
            <a:avLst/>
          </a:prstGeom>
          <a:noFill/>
        </p:spPr>
        <p:txBody>
          <a:bodyPr wrap="square" rtlCol="0">
            <a:spAutoFit/>
          </a:bodyPr>
          <a:lstStyle/>
          <a:p>
            <a:r>
              <a:rPr lang="en-US" sz="2800" dirty="0">
                <a:latin typeface="Baskerville Old Face" panose="02020602080505020303" pitchFamily="18" charset="0"/>
              </a:rPr>
              <a:t>Republican:  185*</a:t>
            </a:r>
          </a:p>
          <a:p>
            <a:r>
              <a:rPr lang="en-US" sz="2800" dirty="0">
                <a:latin typeface="Baskerville Old Face" panose="02020602080505020303" pitchFamily="18" charset="0"/>
              </a:rPr>
              <a:t>President: Rutherford B. Hayes</a:t>
            </a:r>
          </a:p>
          <a:p>
            <a:r>
              <a:rPr lang="en-US" sz="2800" dirty="0">
                <a:latin typeface="Baskerville Old Face" panose="02020602080505020303" pitchFamily="18" charset="0"/>
              </a:rPr>
              <a:t>Vice President: William Wheeler</a:t>
            </a:r>
          </a:p>
        </p:txBody>
      </p:sp>
      <p:sp>
        <p:nvSpPr>
          <p:cNvPr id="6" name="TextBox 5"/>
          <p:cNvSpPr txBox="1"/>
          <p:nvPr/>
        </p:nvSpPr>
        <p:spPr>
          <a:xfrm>
            <a:off x="444229" y="3668684"/>
            <a:ext cx="5184541" cy="1384995"/>
          </a:xfrm>
          <a:prstGeom prst="rect">
            <a:avLst/>
          </a:prstGeom>
          <a:noFill/>
        </p:spPr>
        <p:txBody>
          <a:bodyPr wrap="square" rtlCol="0">
            <a:spAutoFit/>
          </a:bodyPr>
          <a:lstStyle/>
          <a:p>
            <a:r>
              <a:rPr lang="en-US" sz="2800" dirty="0">
                <a:latin typeface="Baskerville Old Face" panose="02020602080505020303" pitchFamily="18" charset="0"/>
              </a:rPr>
              <a:t>Democratic:  184*</a:t>
            </a:r>
          </a:p>
          <a:p>
            <a:r>
              <a:rPr lang="en-US" sz="2800" dirty="0">
                <a:latin typeface="Baskerville Old Face" panose="02020602080505020303" pitchFamily="18" charset="0"/>
              </a:rPr>
              <a:t>President: Samuel J. Tilden</a:t>
            </a:r>
          </a:p>
          <a:p>
            <a:r>
              <a:rPr lang="en-US" sz="2800" dirty="0">
                <a:latin typeface="Baskerville Old Face" panose="02020602080505020303" pitchFamily="18" charset="0"/>
              </a:rPr>
              <a:t>Vice President: Thomas Hendricks</a:t>
            </a:r>
          </a:p>
        </p:txBody>
      </p:sp>
      <p:pic>
        <p:nvPicPr>
          <p:cNvPr id="3074" name="Picture 2" descr="ElectoralCollege1876.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6905" y="486327"/>
            <a:ext cx="5767183" cy="33476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upload.wikimedia.org/wikipedia/commons/thumb/1/13/Hayes-Wheeler.jpg/800px-Hayes-Wheel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1281" y="3794595"/>
            <a:ext cx="2106294" cy="29014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upload.wikimedia.org/wikipedia/commons/thumb/0/02/1876DemocraticPoster.png/800px-1876DemocraticPos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30970" y="3794595"/>
            <a:ext cx="2027630" cy="2909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990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155" y="922021"/>
            <a:ext cx="8229600" cy="1143000"/>
          </a:xfrm>
        </p:spPr>
        <p:txBody>
          <a:bodyPr>
            <a:normAutofit fontScale="90000"/>
          </a:bodyPr>
          <a:lstStyle/>
          <a:p>
            <a:r>
              <a:rPr lang="en-US" dirty="0">
                <a:latin typeface="Caslon Antique" pitchFamily="18" charset="0"/>
              </a:rPr>
              <a:t>Election of 1876:</a:t>
            </a:r>
            <a:br>
              <a:rPr lang="en-US" dirty="0">
                <a:latin typeface="Caslon Antique" pitchFamily="18" charset="0"/>
              </a:rPr>
            </a:br>
            <a:endParaRPr lang="en-US" dirty="0">
              <a:latin typeface="Caslon Antique" pitchFamily="18" charset="0"/>
            </a:endParaRPr>
          </a:p>
        </p:txBody>
      </p:sp>
      <p:pic>
        <p:nvPicPr>
          <p:cNvPr id="6" name="Picture 4" descr="Cursive signature in 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15" y="144780"/>
            <a:ext cx="3664185" cy="62369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e result for 8 to 7 rutherford hay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8096" y="1740574"/>
            <a:ext cx="5463904" cy="3943946"/>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6720840" y="1143000"/>
            <a:ext cx="1534878" cy="4724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4" name="TextBox 3"/>
          <p:cNvSpPr txBox="1"/>
          <p:nvPr/>
        </p:nvSpPr>
        <p:spPr>
          <a:xfrm>
            <a:off x="289477" y="1493521"/>
            <a:ext cx="7650563" cy="4832092"/>
          </a:xfrm>
          <a:prstGeom prst="rect">
            <a:avLst/>
          </a:prstGeom>
          <a:noFill/>
        </p:spPr>
        <p:txBody>
          <a:bodyPr wrap="square" rtlCol="0">
            <a:spAutoFit/>
          </a:bodyPr>
          <a:lstStyle/>
          <a:p>
            <a:pPr marL="457200" indent="-457200">
              <a:buFontTx/>
              <a:buChar char="-"/>
            </a:pPr>
            <a:r>
              <a:rPr lang="en-US" sz="2800" b="1" dirty="0">
                <a:latin typeface="Centaur" panose="02030504050205020304" pitchFamily="18" charset="0"/>
              </a:rPr>
              <a:t>Tilden won popular vote and was ahead in electoral </a:t>
            </a:r>
            <a:r>
              <a:rPr lang="en-US" sz="2800" b="1">
                <a:latin typeface="Centaur" panose="02030504050205020304" pitchFamily="18" charset="0"/>
              </a:rPr>
              <a:t>college 184-165</a:t>
            </a:r>
            <a:r>
              <a:rPr lang="en-US" sz="2800" b="1" dirty="0">
                <a:latin typeface="Centaur" panose="02030504050205020304" pitchFamily="18" charset="0"/>
              </a:rPr>
              <a:t>, but 20 votes were contested from our states: Florida, South Carolina, Louisiana, and Oregon.</a:t>
            </a:r>
          </a:p>
          <a:p>
            <a:pPr marL="457200" indent="-457200">
              <a:buFontTx/>
              <a:buChar char="-"/>
            </a:pPr>
            <a:r>
              <a:rPr lang="en-US" sz="2800" dirty="0">
                <a:latin typeface="Centaur" panose="02030504050205020304" pitchFamily="18" charset="0"/>
              </a:rPr>
              <a:t>A commission is formed to decide who got those 20 votes – made up of 8 Republicans and 7 Democrats.</a:t>
            </a:r>
          </a:p>
          <a:p>
            <a:pPr marL="457200" indent="-457200">
              <a:buFontTx/>
              <a:buChar char="-"/>
            </a:pPr>
            <a:r>
              <a:rPr lang="en-US" sz="2800" b="1" dirty="0">
                <a:latin typeface="Centaur" panose="02030504050205020304" pitchFamily="18" charset="0"/>
              </a:rPr>
              <a:t>The Commission awarded the votes to Hayes by a vote of 8-7.</a:t>
            </a:r>
          </a:p>
          <a:p>
            <a:pPr marL="457200" indent="-457200">
              <a:buFontTx/>
              <a:buChar char="-"/>
            </a:pPr>
            <a:r>
              <a:rPr lang="en-US" sz="2800" b="1" dirty="0">
                <a:latin typeface="Centaur" panose="02030504050205020304" pitchFamily="18" charset="0"/>
              </a:rPr>
              <a:t>Democrats accept result, as long as Federal troops are withdrawn from the South.</a:t>
            </a:r>
          </a:p>
          <a:p>
            <a:pPr marL="457200" indent="-457200">
              <a:buFontTx/>
              <a:buChar char="-"/>
            </a:pPr>
            <a:r>
              <a:rPr lang="en-US" sz="2800" b="1" dirty="0">
                <a:latin typeface="Centaur" panose="02030504050205020304" pitchFamily="18" charset="0"/>
              </a:rPr>
              <a:t>This effectively ends Reconstruction.</a:t>
            </a:r>
          </a:p>
        </p:txBody>
      </p:sp>
    </p:spTree>
    <p:extLst>
      <p:ext uri="{BB962C8B-B14F-4D97-AF65-F5344CB8AC3E}">
        <p14:creationId xmlns:p14="http://schemas.microsoft.com/office/powerpoint/2010/main" val="12783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133" y="876301"/>
            <a:ext cx="8229600" cy="1143000"/>
          </a:xfrm>
        </p:spPr>
        <p:txBody>
          <a:bodyPr/>
          <a:lstStyle/>
          <a:p>
            <a:r>
              <a:rPr lang="en-US" dirty="0">
                <a:latin typeface="Caslon Antique" pitchFamily="18" charset="0"/>
              </a:rPr>
              <a:t>New States</a:t>
            </a:r>
          </a:p>
        </p:txBody>
      </p:sp>
      <p:sp>
        <p:nvSpPr>
          <p:cNvPr id="3" name="TextBox 2"/>
          <p:cNvSpPr txBox="1"/>
          <p:nvPr/>
        </p:nvSpPr>
        <p:spPr>
          <a:xfrm>
            <a:off x="4768724" y="1661565"/>
            <a:ext cx="1184940" cy="1200329"/>
          </a:xfrm>
          <a:prstGeom prst="rect">
            <a:avLst/>
          </a:prstGeom>
          <a:noFill/>
        </p:spPr>
        <p:txBody>
          <a:bodyPr wrap="none" rtlCol="0">
            <a:spAutoFit/>
          </a:bodyPr>
          <a:lstStyle/>
          <a:p>
            <a:r>
              <a:rPr lang="en-US" sz="3600" dirty="0">
                <a:solidFill>
                  <a:srgbClr val="FF0000"/>
                </a:solidFill>
                <a:latin typeface="Caslon Antique" pitchFamily="18" charset="0"/>
              </a:rPr>
              <a:t>None</a:t>
            </a:r>
          </a:p>
          <a:p>
            <a:endParaRPr lang="en-US" sz="3600" dirty="0">
              <a:solidFill>
                <a:srgbClr val="FF0000"/>
              </a:solidFill>
              <a:latin typeface="Caslon Antique" pitchFamily="18" charset="0"/>
            </a:endParaRPr>
          </a:p>
        </p:txBody>
      </p:sp>
      <p:pic>
        <p:nvPicPr>
          <p:cNvPr id="6" name="Picture 4" descr="Cursive signature in 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15" y="144780"/>
            <a:ext cx="3664185" cy="623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57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Image result for Lincoln stat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471" y="1411941"/>
            <a:ext cx="8189560" cy="54460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rsive signature in 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 y="76201"/>
            <a:ext cx="3238500" cy="8001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31660" y="632013"/>
            <a:ext cx="7916122" cy="4524315"/>
          </a:xfrm>
          <a:prstGeom prst="rect">
            <a:avLst/>
          </a:prstGeom>
          <a:noFill/>
        </p:spPr>
        <p:txBody>
          <a:bodyPr wrap="square" rtlCol="0">
            <a:spAutoFit/>
          </a:bodyPr>
          <a:lstStyle/>
          <a:p>
            <a:r>
              <a:rPr lang="en-US" sz="2400" dirty="0">
                <a:solidFill>
                  <a:schemeClr val="bg1"/>
                </a:solidFill>
                <a:latin typeface="Book Antiqua" pitchFamily="18" charset="0"/>
              </a:rPr>
              <a:t>Lincoln’s View of Reconstruction:</a:t>
            </a:r>
          </a:p>
          <a:p>
            <a:r>
              <a:rPr lang="en-US" sz="2400" dirty="0">
                <a:solidFill>
                  <a:schemeClr val="bg1"/>
                </a:solidFill>
                <a:latin typeface="Book Antiqua" pitchFamily="18" charset="0"/>
              </a:rPr>
              <a:t>- Based on forgiveness</a:t>
            </a:r>
          </a:p>
          <a:p>
            <a:r>
              <a:rPr lang="en-US" sz="2400" dirty="0">
                <a:solidFill>
                  <a:schemeClr val="bg1"/>
                </a:solidFill>
                <a:latin typeface="Book Antiqua" pitchFamily="18" charset="0"/>
              </a:rPr>
              <a:t>	</a:t>
            </a:r>
          </a:p>
          <a:p>
            <a:pPr marL="342900" indent="-342900">
              <a:buFontTx/>
              <a:buChar char="-"/>
            </a:pPr>
            <a:r>
              <a:rPr lang="en-US" sz="2400" dirty="0">
                <a:solidFill>
                  <a:schemeClr val="bg1"/>
                </a:solidFill>
                <a:latin typeface="Book Antiqua" pitchFamily="18" charset="0"/>
              </a:rPr>
              <a:t>Amnesty for Southern people (not leaders)</a:t>
            </a:r>
          </a:p>
          <a:p>
            <a:pPr marL="342900" indent="-342900">
              <a:buFontTx/>
              <a:buChar char="-"/>
            </a:pPr>
            <a:endParaRPr lang="en-US" sz="2400" dirty="0">
              <a:solidFill>
                <a:schemeClr val="bg1"/>
              </a:solidFill>
              <a:latin typeface="Book Antiqua" pitchFamily="18" charset="0"/>
            </a:endParaRPr>
          </a:p>
          <a:p>
            <a:pPr marL="342900" indent="-342900">
              <a:buFontTx/>
              <a:buChar char="-"/>
            </a:pPr>
            <a:r>
              <a:rPr lang="en-US" sz="2400" dirty="0">
                <a:solidFill>
                  <a:schemeClr val="bg1"/>
                </a:solidFill>
                <a:latin typeface="Book Antiqua" pitchFamily="18" charset="0"/>
              </a:rPr>
              <a:t>States could be readmitted when 10% of the population swore loyalty to US</a:t>
            </a:r>
          </a:p>
          <a:p>
            <a:pPr marL="342900" indent="-342900">
              <a:buFontTx/>
              <a:buChar char="-"/>
            </a:pPr>
            <a:endParaRPr lang="en-US" sz="2400" dirty="0">
              <a:solidFill>
                <a:schemeClr val="bg1"/>
              </a:solidFill>
              <a:latin typeface="Book Antiqua" pitchFamily="18" charset="0"/>
            </a:endParaRPr>
          </a:p>
          <a:p>
            <a:pPr marL="342900" indent="-342900">
              <a:buFontTx/>
              <a:buChar char="-"/>
            </a:pPr>
            <a:r>
              <a:rPr lang="en-US" sz="2400" dirty="0">
                <a:solidFill>
                  <a:schemeClr val="bg1"/>
                </a:solidFill>
                <a:latin typeface="Book Antiqua" pitchFamily="18" charset="0"/>
              </a:rPr>
              <a:t>White-owned property protected, though not their slaves</a:t>
            </a:r>
          </a:p>
          <a:p>
            <a:pPr marL="342900" indent="-342900">
              <a:buFontTx/>
              <a:buChar char="-"/>
            </a:pPr>
            <a:endParaRPr lang="en-US" sz="2400" dirty="0">
              <a:latin typeface="Book Antiqua" pitchFamily="18" charset="0"/>
            </a:endParaRPr>
          </a:p>
          <a:p>
            <a:r>
              <a:rPr lang="en-US" sz="2400" dirty="0">
                <a:latin typeface="Book Antiqua" pitchFamily="18" charset="0"/>
              </a:rPr>
              <a:t>	</a:t>
            </a:r>
          </a:p>
        </p:txBody>
      </p:sp>
      <p:sp>
        <p:nvSpPr>
          <p:cNvPr id="2" name="TextBox 1"/>
          <p:cNvSpPr txBox="1"/>
          <p:nvPr/>
        </p:nvSpPr>
        <p:spPr>
          <a:xfrm>
            <a:off x="7230533" y="4521200"/>
            <a:ext cx="4216400" cy="1938992"/>
          </a:xfrm>
          <a:prstGeom prst="rect">
            <a:avLst/>
          </a:prstGeom>
          <a:noFill/>
        </p:spPr>
        <p:txBody>
          <a:bodyPr wrap="square" rtlCol="0">
            <a:spAutoFit/>
          </a:bodyPr>
          <a:lstStyle/>
          <a:p>
            <a:r>
              <a:rPr lang="en-US" sz="2400" dirty="0">
                <a:solidFill>
                  <a:schemeClr val="bg1"/>
                </a:solidFill>
                <a:latin typeface="Book Antiqua" panose="02040602050305030304" pitchFamily="18" charset="0"/>
              </a:rPr>
              <a:t>-Opposed by Radical Republicans in Congress, who passed the much tougher Wade-Davis Bill (Vetoed by Lincoln)</a:t>
            </a:r>
          </a:p>
        </p:txBody>
      </p:sp>
    </p:spTree>
    <p:extLst>
      <p:ext uri="{BB962C8B-B14F-4D97-AF65-F5344CB8AC3E}">
        <p14:creationId xmlns:p14="http://schemas.microsoft.com/office/powerpoint/2010/main" val="346096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15" y="965200"/>
            <a:ext cx="11856085" cy="2324099"/>
          </a:xfrm>
        </p:spPr>
        <p:txBody>
          <a:bodyPr>
            <a:normAutofit fontScale="90000"/>
          </a:bodyPr>
          <a:lstStyle/>
          <a:p>
            <a:r>
              <a:rPr lang="en-US" b="1" dirty="0">
                <a:latin typeface="Caslon Antique" pitchFamily="18" charset="0"/>
              </a:rPr>
              <a:t>Machine Politics:</a:t>
            </a:r>
            <a:br>
              <a:rPr lang="en-US" b="1" dirty="0">
                <a:latin typeface="Caslon Antique" pitchFamily="18" charset="0"/>
              </a:rPr>
            </a:br>
            <a:r>
              <a:rPr lang="en-US" sz="3100" b="1" dirty="0"/>
              <a:t>An authoritative boss (or small group) commands the support of a group of supporter, businesses, and campaign workers who receive rewards for their efforts. </a:t>
            </a:r>
            <a:r>
              <a:rPr lang="en-US" sz="3100" dirty="0"/>
              <a:t>The machine's power is based on the ability of the workers to ”get out the vote” for their candidates on election day.</a:t>
            </a:r>
            <a:endParaRPr lang="en-US" sz="3100" dirty="0">
              <a:latin typeface="Caslon Antique" pitchFamily="18" charset="0"/>
            </a:endParaRPr>
          </a:p>
        </p:txBody>
      </p:sp>
      <p:pic>
        <p:nvPicPr>
          <p:cNvPr id="6" name="Picture 4" descr="Cursive signature in 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15" y="144780"/>
            <a:ext cx="3664185" cy="6236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5908" y="3486028"/>
            <a:ext cx="7302500" cy="2677656"/>
          </a:xfrm>
          <a:prstGeom prst="rect">
            <a:avLst/>
          </a:prstGeom>
          <a:noFill/>
        </p:spPr>
        <p:txBody>
          <a:bodyPr wrap="square" rtlCol="0">
            <a:spAutoFit/>
          </a:bodyPr>
          <a:lstStyle/>
          <a:p>
            <a:pPr marL="457200" indent="-457200">
              <a:buFontTx/>
              <a:buChar char="-"/>
            </a:pPr>
            <a:r>
              <a:rPr lang="en-US" sz="2800" b="1" dirty="0"/>
              <a:t>Most famous and effective: Tammany Hall – Democratic, New York City, run by William “Boss” Tweed until 1872, and mostly Irish thereafter. </a:t>
            </a:r>
          </a:p>
          <a:p>
            <a:pPr marL="457200" indent="-457200">
              <a:buFontTx/>
              <a:buChar char="-"/>
            </a:pPr>
            <a:r>
              <a:rPr lang="en-US" sz="2800" dirty="0"/>
              <a:t>Most prominent in large cities like Boston, New York, Chicago, Kansas City, Etc.</a:t>
            </a:r>
          </a:p>
        </p:txBody>
      </p:sp>
      <p:pic>
        <p:nvPicPr>
          <p:cNvPr id="1028" name="Picture 4" descr="Image result for Tammany h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600" y="2870200"/>
            <a:ext cx="3857625"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84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215" y="930840"/>
            <a:ext cx="8229600" cy="1143000"/>
          </a:xfrm>
        </p:spPr>
        <p:txBody>
          <a:bodyPr/>
          <a:lstStyle/>
          <a:p>
            <a:r>
              <a:rPr lang="en-US" dirty="0">
                <a:latin typeface="Caslon Antique" pitchFamily="18" charset="0"/>
              </a:rPr>
              <a:t>Civil Service Reform</a:t>
            </a:r>
          </a:p>
        </p:txBody>
      </p:sp>
      <p:pic>
        <p:nvPicPr>
          <p:cNvPr id="6" name="Picture 4" descr="Cursive signature in 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15" y="144780"/>
            <a:ext cx="3664185" cy="6236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23000" y="1358900"/>
            <a:ext cx="5727700" cy="4401205"/>
          </a:xfrm>
          <a:prstGeom prst="rect">
            <a:avLst/>
          </a:prstGeom>
          <a:noFill/>
        </p:spPr>
        <p:txBody>
          <a:bodyPr wrap="square" rtlCol="0">
            <a:spAutoFit/>
          </a:bodyPr>
          <a:lstStyle/>
          <a:p>
            <a:pPr marL="457200" indent="-457200">
              <a:buFontTx/>
              <a:buChar char="-"/>
            </a:pPr>
            <a:r>
              <a:rPr lang="en-US" sz="2800" dirty="0"/>
              <a:t>1877: Hayes bans government workers from political activity, then fires Chester Arthur for that reason.</a:t>
            </a:r>
          </a:p>
          <a:p>
            <a:pPr marL="457200" indent="-457200">
              <a:buFontTx/>
              <a:buChar char="-"/>
            </a:pPr>
            <a:r>
              <a:rPr lang="en-US" sz="2800" dirty="0"/>
              <a:t>Hayes earns the wrath of NY Senator Roscoe Conkling</a:t>
            </a:r>
          </a:p>
          <a:p>
            <a:pPr marL="457200" indent="-457200">
              <a:buFontTx/>
              <a:buChar char="-"/>
            </a:pPr>
            <a:r>
              <a:rPr lang="en-US" sz="2800" b="1" dirty="0"/>
              <a:t>Republicans break into Stalwarts (in favor of machine politics) and the Half-Breeds (supporters of Hayes).</a:t>
            </a:r>
          </a:p>
        </p:txBody>
      </p:sp>
      <p:pic>
        <p:nvPicPr>
          <p:cNvPr id="2050" name="Picture 2" descr="Image result for hayes conkling civil service ref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215" y="2073840"/>
            <a:ext cx="5518785" cy="4471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77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15" y="1028701"/>
            <a:ext cx="8229600" cy="1143000"/>
          </a:xfrm>
        </p:spPr>
        <p:txBody>
          <a:bodyPr/>
          <a:lstStyle/>
          <a:p>
            <a:r>
              <a:rPr lang="en-US" dirty="0">
                <a:latin typeface="Caslon Antique" pitchFamily="18" charset="0"/>
              </a:rPr>
              <a:t>Great Railroad Strike - 1877</a:t>
            </a:r>
          </a:p>
        </p:txBody>
      </p:sp>
      <p:pic>
        <p:nvPicPr>
          <p:cNvPr id="6" name="Picture 4" descr="Cursive signature in 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15" y="144780"/>
            <a:ext cx="3664185" cy="6236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2900" y="2171701"/>
            <a:ext cx="6072325" cy="3970318"/>
          </a:xfrm>
          <a:prstGeom prst="rect">
            <a:avLst/>
          </a:prstGeom>
          <a:noFill/>
        </p:spPr>
        <p:txBody>
          <a:bodyPr wrap="square" rtlCol="0">
            <a:spAutoFit/>
          </a:bodyPr>
          <a:lstStyle/>
          <a:p>
            <a:pPr marL="457200" indent="-457200">
              <a:buFontTx/>
              <a:buChar char="-"/>
            </a:pPr>
            <a:r>
              <a:rPr lang="en-US" sz="2800" b="1" dirty="0"/>
              <a:t>Baltimore and Ohio railroad cuts wages 10%  </a:t>
            </a:r>
            <a:r>
              <a:rPr lang="en-US" sz="2800" dirty="0"/>
              <a:t>(3</a:t>
            </a:r>
            <a:r>
              <a:rPr lang="en-US" sz="2800" baseline="30000" dirty="0"/>
              <a:t>rd</a:t>
            </a:r>
            <a:r>
              <a:rPr lang="en-US" sz="2800" dirty="0"/>
              <a:t> wage cut since 1873)</a:t>
            </a:r>
          </a:p>
          <a:p>
            <a:pPr marL="457200" indent="-457200">
              <a:buFontTx/>
              <a:buChar char="-"/>
            </a:pPr>
            <a:r>
              <a:rPr lang="en-US" sz="2800" dirty="0"/>
              <a:t>Strike begins in Martinsburg WV and soon spreads to other railroads as far as Chicago and Albany.</a:t>
            </a:r>
          </a:p>
          <a:p>
            <a:pPr marL="457200" indent="-457200">
              <a:buFontTx/>
              <a:buChar char="-"/>
            </a:pPr>
            <a:r>
              <a:rPr lang="en-US" sz="2800" b="1" dirty="0"/>
              <a:t>Strike is violently suppressed by state militia and soon the US Army</a:t>
            </a:r>
          </a:p>
          <a:p>
            <a:pPr marL="457200" indent="-457200">
              <a:buFontTx/>
              <a:buChar char="-"/>
            </a:pPr>
            <a:r>
              <a:rPr lang="en-US" sz="2800" b="1" dirty="0"/>
              <a:t>Over 100,000 workers participated, over 1000 jailed, over 100 killed</a:t>
            </a:r>
          </a:p>
        </p:txBody>
      </p:sp>
      <p:pic>
        <p:nvPicPr>
          <p:cNvPr id="1026" name="Picture 2" descr="Image result for great railroad strike of 18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538" y="2035821"/>
            <a:ext cx="5586275" cy="424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3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15" y="768471"/>
            <a:ext cx="8229600" cy="1143000"/>
          </a:xfrm>
        </p:spPr>
        <p:txBody>
          <a:bodyPr/>
          <a:lstStyle/>
          <a:p>
            <a:r>
              <a:rPr lang="en-US" dirty="0">
                <a:latin typeface="Caslon Antique" pitchFamily="18" charset="0"/>
              </a:rPr>
              <a:t>The Grange</a:t>
            </a:r>
          </a:p>
        </p:txBody>
      </p:sp>
      <p:pic>
        <p:nvPicPr>
          <p:cNvPr id="6" name="Picture 4" descr="Cursive signature in 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15" y="144780"/>
            <a:ext cx="3664185" cy="6236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2899" y="1574801"/>
            <a:ext cx="6633923" cy="5293757"/>
          </a:xfrm>
          <a:prstGeom prst="rect">
            <a:avLst/>
          </a:prstGeom>
          <a:noFill/>
        </p:spPr>
        <p:txBody>
          <a:bodyPr wrap="square" rtlCol="0">
            <a:spAutoFit/>
          </a:bodyPr>
          <a:lstStyle/>
          <a:p>
            <a:pPr marL="457200" indent="-457200">
              <a:buFontTx/>
              <a:buChar char="-"/>
            </a:pPr>
            <a:r>
              <a:rPr lang="en-US" sz="2600" dirty="0"/>
              <a:t>Starts in the South as “the Patrons of Husbandry” and spread through the Midwest. </a:t>
            </a:r>
            <a:r>
              <a:rPr lang="en-US" sz="2600" b="1" dirty="0"/>
              <a:t>Goals of improving agricultural practices and making life better for the farmer</a:t>
            </a:r>
          </a:p>
          <a:p>
            <a:pPr marL="457200" indent="-457200">
              <a:buFontTx/>
              <a:buChar char="-"/>
            </a:pPr>
            <a:r>
              <a:rPr lang="en-US" sz="2600" b="1" dirty="0"/>
              <a:t>Began lobbying state legislatures to end railroad monopolies on grain transportation and storage (“Granger Laws”) </a:t>
            </a:r>
          </a:p>
          <a:p>
            <a:pPr marL="457200" indent="-457200">
              <a:buFontTx/>
              <a:buChar char="-"/>
            </a:pPr>
            <a:r>
              <a:rPr lang="en-US" sz="2600" b="1" i="1" dirty="0"/>
              <a:t>Munn v. Illinois</a:t>
            </a:r>
            <a:r>
              <a:rPr lang="en-US" sz="2600" b="1" dirty="0"/>
              <a:t>: Supreme Court Case. A private enterprise that affects the public interest is subject to government regulation.</a:t>
            </a:r>
          </a:p>
        </p:txBody>
      </p:sp>
      <p:pic>
        <p:nvPicPr>
          <p:cNvPr id="4098" name="Picture 2" descr="Image result for granger mov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6823" y="1466971"/>
            <a:ext cx="4933238" cy="454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13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hief josep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7899" y="144780"/>
            <a:ext cx="5788201" cy="821245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905500" y="4025900"/>
            <a:ext cx="6286500" cy="283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2715" y="768471"/>
            <a:ext cx="8229600" cy="1143000"/>
          </a:xfrm>
        </p:spPr>
        <p:txBody>
          <a:bodyPr/>
          <a:lstStyle/>
          <a:p>
            <a:r>
              <a:rPr lang="en-US" dirty="0">
                <a:latin typeface="Caslon Antique" pitchFamily="18" charset="0"/>
              </a:rPr>
              <a:t>Nez Perce War</a:t>
            </a:r>
          </a:p>
        </p:txBody>
      </p:sp>
      <p:pic>
        <p:nvPicPr>
          <p:cNvPr id="6" name="Picture 4" descr="Cursive signature in 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15" y="144780"/>
            <a:ext cx="3664185" cy="6236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2900" y="1574801"/>
            <a:ext cx="5799050" cy="4893647"/>
          </a:xfrm>
          <a:prstGeom prst="rect">
            <a:avLst/>
          </a:prstGeom>
          <a:noFill/>
        </p:spPr>
        <p:txBody>
          <a:bodyPr wrap="square" rtlCol="0">
            <a:spAutoFit/>
          </a:bodyPr>
          <a:lstStyle/>
          <a:p>
            <a:pPr marL="457200" indent="-457200">
              <a:buFontTx/>
              <a:buChar char="-"/>
            </a:pPr>
            <a:r>
              <a:rPr lang="en-US" sz="2600" dirty="0"/>
              <a:t>Nez Perce were a tribe living in NE Oregon. Guaranteed to keep their land by treaty, the treaty was broken in 1873 and the Nez Perce had to move to Idaho.</a:t>
            </a:r>
          </a:p>
          <a:p>
            <a:pPr marL="457200" indent="-457200">
              <a:buFontTx/>
              <a:buChar char="-"/>
            </a:pPr>
            <a:r>
              <a:rPr lang="en-US" sz="2600" dirty="0"/>
              <a:t>Warfare erupted between angry tribal warriors and white settlers, causing the tribe to outrun the pursuing US Army</a:t>
            </a:r>
          </a:p>
          <a:p>
            <a:pPr marL="457200" indent="-457200">
              <a:buFontTx/>
              <a:buChar char="-"/>
            </a:pPr>
            <a:r>
              <a:rPr lang="en-US" sz="2600" dirty="0"/>
              <a:t>The Nez Perce almost escaped to safety in Canada but were caught.</a:t>
            </a:r>
          </a:p>
          <a:p>
            <a:pPr marL="457200" indent="-457200">
              <a:buFontTx/>
              <a:buChar char="-"/>
            </a:pPr>
            <a:r>
              <a:rPr lang="en-US" sz="2600" dirty="0"/>
              <a:t>Nez Perce Leader: Chief Joseph</a:t>
            </a:r>
          </a:p>
        </p:txBody>
      </p:sp>
      <p:sp>
        <p:nvSpPr>
          <p:cNvPr id="5" name="Rectangle 4"/>
          <p:cNvSpPr/>
          <p:nvPr/>
        </p:nvSpPr>
        <p:spPr>
          <a:xfrm>
            <a:off x="6311900" y="4025900"/>
            <a:ext cx="5880100" cy="2554545"/>
          </a:xfrm>
          <a:prstGeom prst="rect">
            <a:avLst/>
          </a:prstGeom>
        </p:spPr>
        <p:txBody>
          <a:bodyPr wrap="square">
            <a:spAutoFit/>
          </a:bodyPr>
          <a:lstStyle/>
          <a:p>
            <a:r>
              <a:rPr lang="en-US" sz="2000" i="1" dirty="0">
                <a:latin typeface="Garamond" panose="02020404030301010803" pitchFamily="18" charset="0"/>
              </a:rPr>
              <a:t>"I am tired of fighting. Our chiefs are killed.... The old men are all killed.... It is cold and we have no blankets. The little children are freezing to death. My people, some of them, have run away to the hills and have no blankets, no food; no one knows where they are, perhaps freezing to death. I want time to look for my children and see how many of them I can find. Maybe I shall find them among the dead. Hear me, my chiefs, I am tired; my heart is sick and sad. From where the sun now stands, I will fight no more forever."</a:t>
            </a:r>
          </a:p>
        </p:txBody>
      </p:sp>
    </p:spTree>
    <p:extLst>
      <p:ext uri="{BB962C8B-B14F-4D97-AF65-F5344CB8AC3E}">
        <p14:creationId xmlns:p14="http://schemas.microsoft.com/office/powerpoint/2010/main" val="103718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6900" y="584201"/>
            <a:ext cx="5359800" cy="1143000"/>
          </a:xfrm>
        </p:spPr>
        <p:txBody>
          <a:bodyPr>
            <a:normAutofit fontScale="90000"/>
          </a:bodyPr>
          <a:lstStyle/>
          <a:p>
            <a:r>
              <a:rPr lang="en-US" dirty="0">
                <a:latin typeface="Caslon Antique" pitchFamily="18" charset="0"/>
              </a:rPr>
              <a:t>“Lemonade Lucy” Hayes</a:t>
            </a:r>
          </a:p>
        </p:txBody>
      </p:sp>
      <p:pic>
        <p:nvPicPr>
          <p:cNvPr id="6" name="Picture 4" descr="Cursive signature in 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15" y="144780"/>
            <a:ext cx="3664185" cy="6236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3701" y="1866901"/>
            <a:ext cx="5435599" cy="3785652"/>
          </a:xfrm>
          <a:prstGeom prst="rect">
            <a:avLst/>
          </a:prstGeom>
          <a:noFill/>
        </p:spPr>
        <p:txBody>
          <a:bodyPr wrap="square" rtlCol="0">
            <a:spAutoFit/>
          </a:bodyPr>
          <a:lstStyle/>
          <a:p>
            <a:pPr marL="342900" indent="-342900">
              <a:buFontTx/>
              <a:buChar char="-"/>
            </a:pPr>
            <a:r>
              <a:rPr lang="en-US" sz="2400" dirty="0"/>
              <a:t>Lucy Hayes was a very popular First Lady. Women copied her hairstyle and clothing. </a:t>
            </a:r>
          </a:p>
          <a:p>
            <a:pPr marL="342900" indent="-342900">
              <a:buFontTx/>
              <a:buChar char="-"/>
            </a:pPr>
            <a:r>
              <a:rPr lang="en-US" sz="2400" dirty="0"/>
              <a:t>She was the first to be called “First Lady”. She earned the nickname "Lemonade Lucy" because she refused to serve alcohol in the White House. </a:t>
            </a:r>
          </a:p>
          <a:p>
            <a:pPr marL="342900" indent="-342900">
              <a:buFontTx/>
              <a:buChar char="-"/>
            </a:pPr>
            <a:r>
              <a:rPr lang="en-US" sz="2400" dirty="0"/>
              <a:t>Hayes was a strong supporter of the temperance movement, and the Hayes’ prohibited the serving of alcohol. </a:t>
            </a:r>
          </a:p>
        </p:txBody>
      </p:sp>
      <p:pic>
        <p:nvPicPr>
          <p:cNvPr id="3074" name="Picture 2" descr="Image result for lemonade luc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5210" y="1727201"/>
            <a:ext cx="4466990" cy="446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14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6" y="44187"/>
            <a:ext cx="3364939" cy="79654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 y="1788601"/>
            <a:ext cx="6692899" cy="2707199"/>
          </a:xfrm>
        </p:spPr>
        <p:txBody>
          <a:bodyPr>
            <a:normAutofit fontScale="90000"/>
          </a:bodyPr>
          <a:lstStyle/>
          <a:p>
            <a:r>
              <a:rPr lang="en-US" sz="3800" b="1" dirty="0">
                <a:latin typeface="Baskerville Old Face" panose="02020602080505020303" pitchFamily="18" charset="0"/>
              </a:rPr>
              <a:t>1877 – Invention of the phonograph</a:t>
            </a:r>
            <a:br>
              <a:rPr lang="en-US" sz="4000" dirty="0">
                <a:latin typeface="Baskerville Old Face" panose="02020602080505020303" pitchFamily="18" charset="0"/>
              </a:rPr>
            </a:br>
            <a:r>
              <a:rPr lang="en-US" sz="4000" dirty="0">
                <a:latin typeface="Baskerville Old Face" panose="02020602080505020303" pitchFamily="18" charset="0"/>
              </a:rPr>
              <a:t>	</a:t>
            </a:r>
            <a:r>
              <a:rPr lang="en-US" sz="2800" dirty="0">
                <a:latin typeface="Baskerville Old Face" panose="02020602080505020303" pitchFamily="18" charset="0"/>
              </a:rPr>
              <a:t>-</a:t>
            </a:r>
            <a:r>
              <a:rPr lang="en-US" sz="2800" b="1" dirty="0">
                <a:latin typeface="Baskerville Old Face" panose="02020602080505020303" pitchFamily="18" charset="0"/>
              </a:rPr>
              <a:t>Thomas Edison and his team of researchers in Menlo Park, NJ </a:t>
            </a:r>
            <a:r>
              <a:rPr lang="en-US" sz="2800" dirty="0">
                <a:latin typeface="Baskerville Old Face" panose="02020602080505020303" pitchFamily="18" charset="0"/>
              </a:rPr>
              <a:t>create the first successful commercial sound recording device – first on tinfoil and later wax cylinders.</a:t>
            </a:r>
            <a:br>
              <a:rPr lang="en-US" sz="2800" dirty="0">
                <a:latin typeface="Baskerville Old Face" panose="02020602080505020303" pitchFamily="18" charset="0"/>
              </a:rPr>
            </a:br>
            <a:br>
              <a:rPr lang="en-US" sz="2800" dirty="0">
                <a:latin typeface="Baskerville Old Face" panose="02020602080505020303" pitchFamily="18" charset="0"/>
              </a:rPr>
            </a:br>
            <a:endParaRPr lang="en-US" sz="2800" dirty="0">
              <a:latin typeface="Baskerville Old Face" panose="02020602080505020303" pitchFamily="18" charset="0"/>
            </a:endParaRPr>
          </a:p>
        </p:txBody>
      </p:sp>
      <p:pic>
        <p:nvPicPr>
          <p:cNvPr id="1028" name="Picture 4" descr="Thomas Edison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3793" y="2623494"/>
            <a:ext cx="3308207" cy="4234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pload.wikimedia.org/wikipedia/commons/thumb/0/03/Edison_and_phonograph_edit1.jpg/800px-Edison_and_phonograph_edi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2900" y="-71359"/>
            <a:ext cx="5499100" cy="69293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edison phonograph">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4350" y="4093932"/>
            <a:ext cx="2762250" cy="2699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0438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rsive signature in in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6" y="44187"/>
            <a:ext cx="3364939" cy="79654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 y="1788601"/>
            <a:ext cx="6998544" cy="2707199"/>
          </a:xfrm>
        </p:spPr>
        <p:txBody>
          <a:bodyPr>
            <a:normAutofit fontScale="90000"/>
          </a:bodyPr>
          <a:lstStyle/>
          <a:p>
            <a:r>
              <a:rPr lang="en-US" sz="4000" b="1" dirty="0">
                <a:latin typeface="Baskerville Old Face" panose="02020602080505020303" pitchFamily="18" charset="0"/>
              </a:rPr>
              <a:t>1879 – Invention of the </a:t>
            </a:r>
            <a:r>
              <a:rPr lang="en-US" sz="4000" b="1" dirty="0">
                <a:latin typeface="Baskerville Old Face" panose="02020602080505020303" pitchFamily="18" charset="0"/>
                <a:hlinkClick r:id="rId3"/>
              </a:rPr>
              <a:t>light bulb</a:t>
            </a:r>
            <a:br>
              <a:rPr lang="en-US" sz="4000" b="1" dirty="0">
                <a:latin typeface="Baskerville Old Face" panose="02020602080505020303" pitchFamily="18" charset="0"/>
              </a:rPr>
            </a:br>
            <a:r>
              <a:rPr lang="en-US" sz="4000" dirty="0">
                <a:latin typeface="Baskerville Old Face" panose="02020602080505020303" pitchFamily="18" charset="0"/>
              </a:rPr>
              <a:t>	</a:t>
            </a:r>
            <a:r>
              <a:rPr lang="en-US" sz="2800" dirty="0">
                <a:latin typeface="Baskerville Old Face" panose="02020602080505020303" pitchFamily="18" charset="0"/>
              </a:rPr>
              <a:t>-</a:t>
            </a:r>
            <a:r>
              <a:rPr lang="en-US" sz="2800" b="1" dirty="0">
                <a:latin typeface="Baskerville Old Face" panose="02020602080505020303" pitchFamily="18" charset="0"/>
              </a:rPr>
              <a:t>Thomas Edison and his team of researchers in Menlo Park, NJ </a:t>
            </a:r>
            <a:r>
              <a:rPr lang="en-US" sz="2800" dirty="0">
                <a:latin typeface="Baskerville Old Face" panose="02020602080505020303" pitchFamily="18" charset="0"/>
              </a:rPr>
              <a:t>create the first successful commercial light bulb.</a:t>
            </a:r>
            <a:br>
              <a:rPr lang="en-US" sz="2800" dirty="0">
                <a:latin typeface="Baskerville Old Face" panose="02020602080505020303" pitchFamily="18" charset="0"/>
              </a:rPr>
            </a:br>
            <a:br>
              <a:rPr lang="en-US" sz="2800" dirty="0">
                <a:latin typeface="Baskerville Old Face" panose="02020602080505020303" pitchFamily="18" charset="0"/>
              </a:rPr>
            </a:br>
            <a:endParaRPr lang="en-US" sz="2800" dirty="0">
              <a:latin typeface="Baskerville Old Face" panose="02020602080505020303" pitchFamily="18" charset="0"/>
            </a:endParaRPr>
          </a:p>
        </p:txBody>
      </p:sp>
      <p:pic>
        <p:nvPicPr>
          <p:cNvPr id="1028" name="Picture 4" descr="Thomas Edison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83793" y="2623494"/>
            <a:ext cx="3308207" cy="42345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upload.wikimedia.org/wikipedia/commons/7/76/Edison_bul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8746" y="-27499"/>
            <a:ext cx="2316361" cy="3632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ivermore Centennial Light Bulb.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4005" y="3912790"/>
            <a:ext cx="2041171" cy="3061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808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rsive signature in 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38500" cy="800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31660" y="632013"/>
            <a:ext cx="7463116" cy="6740307"/>
          </a:xfrm>
          <a:prstGeom prst="rect">
            <a:avLst/>
          </a:prstGeom>
          <a:noFill/>
        </p:spPr>
        <p:txBody>
          <a:bodyPr wrap="square" rtlCol="0">
            <a:spAutoFit/>
          </a:bodyPr>
          <a:lstStyle/>
          <a:p>
            <a:r>
              <a:rPr lang="en-US" sz="2400" dirty="0">
                <a:latin typeface="Book Antiqua" pitchFamily="18" charset="0"/>
              </a:rPr>
              <a:t>Johnson’s View of Reconstruction:</a:t>
            </a:r>
          </a:p>
          <a:p>
            <a:pPr marL="342900" indent="-342900">
              <a:buFontTx/>
              <a:buChar char="-"/>
            </a:pPr>
            <a:r>
              <a:rPr lang="en-US" sz="2400" dirty="0">
                <a:latin typeface="Book Antiqua" pitchFamily="18" charset="0"/>
              </a:rPr>
              <a:t>Southern states should decide for themselves how to best rebuild</a:t>
            </a:r>
          </a:p>
          <a:p>
            <a:pPr marL="342900" indent="-342900">
              <a:buFontTx/>
              <a:buChar char="-"/>
            </a:pPr>
            <a:endParaRPr lang="en-US" sz="2400" dirty="0">
              <a:latin typeface="Book Antiqua" pitchFamily="18" charset="0"/>
            </a:endParaRPr>
          </a:p>
          <a:p>
            <a:pPr marL="342900" indent="-342900">
              <a:buFontTx/>
              <a:buChar char="-"/>
            </a:pPr>
            <a:r>
              <a:rPr lang="en-US" sz="2400" dirty="0">
                <a:latin typeface="Book Antiqua" pitchFamily="18" charset="0"/>
              </a:rPr>
              <a:t>Blacks were not capable of managing themselves and shouldn’t have the right to vote.</a:t>
            </a:r>
          </a:p>
          <a:p>
            <a:r>
              <a:rPr lang="en-US" sz="2400" dirty="0">
                <a:latin typeface="Book Antiqua" pitchFamily="18" charset="0"/>
              </a:rPr>
              <a:t>	</a:t>
            </a:r>
          </a:p>
          <a:p>
            <a:pPr marL="342900" indent="-342900">
              <a:buFontTx/>
              <a:buChar char="-"/>
            </a:pPr>
            <a:r>
              <a:rPr lang="en-US" sz="2400" dirty="0">
                <a:latin typeface="Book Antiqua" pitchFamily="18" charset="0"/>
              </a:rPr>
              <a:t>Amnesty for Southern people, and most leaders were pardoned. Some rejoined the US Govt.</a:t>
            </a:r>
          </a:p>
          <a:p>
            <a:pPr marL="342900" indent="-342900">
              <a:buFontTx/>
              <a:buChar char="-"/>
            </a:pPr>
            <a:endParaRPr lang="en-US" sz="2400" dirty="0">
              <a:latin typeface="Book Antiqua" pitchFamily="18" charset="0"/>
            </a:endParaRPr>
          </a:p>
          <a:p>
            <a:pPr marL="342900" indent="-342900">
              <a:buFontTx/>
              <a:buChar char="-"/>
            </a:pPr>
            <a:r>
              <a:rPr lang="en-US" sz="2400" dirty="0">
                <a:latin typeface="Book Antiqua" pitchFamily="18" charset="0"/>
              </a:rPr>
              <a:t>States could be readmitted when they repealed secession and ratified the 13</a:t>
            </a:r>
            <a:r>
              <a:rPr lang="en-US" sz="2400" baseline="30000" dirty="0">
                <a:latin typeface="Book Antiqua" pitchFamily="18" charset="0"/>
              </a:rPr>
              <a:t>th</a:t>
            </a:r>
            <a:r>
              <a:rPr lang="en-US" sz="2400" dirty="0">
                <a:latin typeface="Book Antiqua" pitchFamily="18" charset="0"/>
              </a:rPr>
              <a:t> Amendment (this was not strictly enforced)</a:t>
            </a:r>
          </a:p>
          <a:p>
            <a:pPr marL="342900" indent="-342900">
              <a:buFontTx/>
              <a:buChar char="-"/>
            </a:pPr>
            <a:endParaRPr lang="en-US" sz="2400" dirty="0">
              <a:latin typeface="Book Antiqua" pitchFamily="18" charset="0"/>
            </a:endParaRPr>
          </a:p>
          <a:p>
            <a:pPr marL="342900" indent="-342900">
              <a:buFontTx/>
              <a:buChar char="-"/>
            </a:pPr>
            <a:r>
              <a:rPr lang="en-US" sz="2400" dirty="0">
                <a:latin typeface="Book Antiqua" pitchFamily="18" charset="0"/>
              </a:rPr>
              <a:t>White-owned property protected, though not their slaves</a:t>
            </a:r>
          </a:p>
          <a:p>
            <a:pPr marL="342900" indent="-342900">
              <a:buFontTx/>
              <a:buChar char="-"/>
            </a:pPr>
            <a:endParaRPr lang="en-US" sz="2400" dirty="0">
              <a:latin typeface="Book Antiqua" pitchFamily="18" charset="0"/>
            </a:endParaRPr>
          </a:p>
          <a:p>
            <a:r>
              <a:rPr lang="en-US" sz="2400" dirty="0">
                <a:latin typeface="Book Antiqua" pitchFamily="18" charset="0"/>
              </a:rPr>
              <a:t>	</a:t>
            </a:r>
          </a:p>
        </p:txBody>
      </p:sp>
      <p:pic>
        <p:nvPicPr>
          <p:cNvPr id="6148" name="Picture 4" descr="Image result for andrew john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432" y="1196788"/>
            <a:ext cx="3785922" cy="4491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77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rsive signature in 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38500" cy="800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31660" y="632013"/>
            <a:ext cx="7463116" cy="5262979"/>
          </a:xfrm>
          <a:prstGeom prst="rect">
            <a:avLst/>
          </a:prstGeom>
          <a:noFill/>
        </p:spPr>
        <p:txBody>
          <a:bodyPr wrap="square" rtlCol="0">
            <a:spAutoFit/>
          </a:bodyPr>
          <a:lstStyle/>
          <a:p>
            <a:r>
              <a:rPr lang="en-US" sz="2400" dirty="0">
                <a:latin typeface="Book Antiqua" pitchFamily="18" charset="0"/>
              </a:rPr>
              <a:t>Radical Republicans’ View of Reconstruction:</a:t>
            </a:r>
          </a:p>
          <a:p>
            <a:pPr marL="342900" indent="-342900">
              <a:buFontTx/>
              <a:buChar char="-"/>
            </a:pPr>
            <a:r>
              <a:rPr lang="en-US" sz="2400" dirty="0">
                <a:latin typeface="Book Antiqua" pitchFamily="18" charset="0"/>
              </a:rPr>
              <a:t>Radical Republicans: Stressed punishment for Confederate leaders and equality for former slaves</a:t>
            </a:r>
          </a:p>
          <a:p>
            <a:pPr marL="342900" indent="-342900">
              <a:buFontTx/>
              <a:buChar char="-"/>
            </a:pPr>
            <a:endParaRPr lang="en-US" sz="2400" dirty="0">
              <a:latin typeface="Book Antiqua" pitchFamily="18" charset="0"/>
            </a:endParaRPr>
          </a:p>
          <a:p>
            <a:pPr marL="342900" indent="-342900">
              <a:buFontTx/>
              <a:buChar char="-"/>
            </a:pPr>
            <a:r>
              <a:rPr lang="en-US" sz="2400" dirty="0">
                <a:latin typeface="Book Antiqua" pitchFamily="18" charset="0"/>
              </a:rPr>
              <a:t>Federal government and army must take lead in Reconstruction and occupation</a:t>
            </a:r>
          </a:p>
          <a:p>
            <a:r>
              <a:rPr lang="en-US" sz="2400" dirty="0">
                <a:latin typeface="Book Antiqua" pitchFamily="18" charset="0"/>
              </a:rPr>
              <a:t>	</a:t>
            </a:r>
          </a:p>
          <a:p>
            <a:pPr marL="342900" indent="-342900">
              <a:buFontTx/>
              <a:buChar char="-"/>
            </a:pPr>
            <a:r>
              <a:rPr lang="en-US" sz="2400" dirty="0">
                <a:latin typeface="Book Antiqua" pitchFamily="18" charset="0"/>
              </a:rPr>
              <a:t>Southern leaders must be punished and property confiscated</a:t>
            </a:r>
          </a:p>
          <a:p>
            <a:pPr marL="342900" indent="-342900">
              <a:buFontTx/>
              <a:buChar char="-"/>
            </a:pPr>
            <a:endParaRPr lang="en-US" sz="2400" dirty="0">
              <a:latin typeface="Book Antiqua" pitchFamily="18" charset="0"/>
            </a:endParaRPr>
          </a:p>
          <a:p>
            <a:pPr marL="342900" indent="-342900">
              <a:buFontTx/>
              <a:buChar char="-"/>
            </a:pPr>
            <a:r>
              <a:rPr lang="en-US" sz="2400" dirty="0">
                <a:latin typeface="Book Antiqua" pitchFamily="18" charset="0"/>
              </a:rPr>
              <a:t>Former slaves must be provided food, education, land, medical care, and full citizenship including the right to vote.</a:t>
            </a:r>
          </a:p>
          <a:p>
            <a:r>
              <a:rPr lang="en-US" sz="2400" dirty="0">
                <a:latin typeface="Book Antiqua" pitchFamily="18" charset="0"/>
              </a:rPr>
              <a:t>	</a:t>
            </a:r>
          </a:p>
        </p:txBody>
      </p:sp>
      <p:pic>
        <p:nvPicPr>
          <p:cNvPr id="7170" name="Picture 2" descr="Image result for charles sum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0956" y="3350745"/>
            <a:ext cx="2347632" cy="323451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thaddeus steve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34" y="1006475"/>
            <a:ext cx="2095500" cy="3143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05634" y="1945839"/>
            <a:ext cx="1929246" cy="646331"/>
          </a:xfrm>
          <a:prstGeom prst="rect">
            <a:avLst/>
          </a:prstGeom>
          <a:noFill/>
        </p:spPr>
        <p:txBody>
          <a:bodyPr wrap="none" rtlCol="0">
            <a:spAutoFit/>
          </a:bodyPr>
          <a:lstStyle/>
          <a:p>
            <a:pPr algn="ctr"/>
            <a:r>
              <a:rPr lang="en-US" dirty="0"/>
              <a:t>Thaddeus Stevens </a:t>
            </a:r>
          </a:p>
          <a:p>
            <a:pPr algn="ctr"/>
            <a:r>
              <a:rPr lang="en-US" dirty="0"/>
              <a:t>(Pennsylvania)</a:t>
            </a:r>
          </a:p>
        </p:txBody>
      </p:sp>
      <p:sp>
        <p:nvSpPr>
          <p:cNvPr id="8" name="TextBox 7"/>
          <p:cNvSpPr txBox="1"/>
          <p:nvPr/>
        </p:nvSpPr>
        <p:spPr>
          <a:xfrm>
            <a:off x="109902" y="5044327"/>
            <a:ext cx="1709442" cy="646331"/>
          </a:xfrm>
          <a:prstGeom prst="rect">
            <a:avLst/>
          </a:prstGeom>
          <a:noFill/>
        </p:spPr>
        <p:txBody>
          <a:bodyPr wrap="none" rtlCol="0">
            <a:spAutoFit/>
          </a:bodyPr>
          <a:lstStyle/>
          <a:p>
            <a:pPr algn="ctr"/>
            <a:r>
              <a:rPr lang="en-US" dirty="0"/>
              <a:t>Charles Sumner</a:t>
            </a:r>
          </a:p>
          <a:p>
            <a:pPr algn="ctr"/>
            <a:r>
              <a:rPr lang="en-US" dirty="0"/>
              <a:t>(Massachusetts)</a:t>
            </a:r>
          </a:p>
        </p:txBody>
      </p:sp>
    </p:spTree>
    <p:extLst>
      <p:ext uri="{BB962C8B-B14F-4D97-AF65-F5344CB8AC3E}">
        <p14:creationId xmlns:p14="http://schemas.microsoft.com/office/powerpoint/2010/main" val="363545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5631" y="160635"/>
            <a:ext cx="481734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The Black Codes</a:t>
            </a:r>
          </a:p>
        </p:txBody>
      </p:sp>
      <p:sp>
        <p:nvSpPr>
          <p:cNvPr id="5" name="TextBox 4"/>
          <p:cNvSpPr txBox="1"/>
          <p:nvPr/>
        </p:nvSpPr>
        <p:spPr>
          <a:xfrm>
            <a:off x="406401" y="1244600"/>
            <a:ext cx="11480800" cy="4893647"/>
          </a:xfrm>
          <a:prstGeom prst="rect">
            <a:avLst/>
          </a:prstGeom>
          <a:noFill/>
        </p:spPr>
        <p:txBody>
          <a:bodyPr wrap="square" rtlCol="0">
            <a:spAutoFit/>
          </a:bodyPr>
          <a:lstStyle/>
          <a:p>
            <a:r>
              <a:rPr lang="en-US" sz="2400" dirty="0"/>
              <a:t>Laws passed by (mostly)  Southern states in 1865 and 1866  with the intent and the effect of restricting African Americans' freedom, and of compelling them to work in a labor economy based on low wages or debt.</a:t>
            </a:r>
          </a:p>
          <a:p>
            <a:r>
              <a:rPr lang="en-US" sz="2400" dirty="0"/>
              <a:t>	- Restricted property ownership/lease/rent rights</a:t>
            </a:r>
          </a:p>
          <a:p>
            <a:r>
              <a:rPr lang="en-US" sz="2400" dirty="0"/>
              <a:t>	- Made unemployment illegal</a:t>
            </a:r>
          </a:p>
          <a:p>
            <a:r>
              <a:rPr lang="en-US" sz="2400" dirty="0"/>
              <a:t>	- Required annual work contracts</a:t>
            </a:r>
          </a:p>
          <a:p>
            <a:r>
              <a:rPr lang="en-US" sz="2400" dirty="0"/>
              <a:t>	- Rented convicts to plantations</a:t>
            </a:r>
          </a:p>
          <a:p>
            <a:r>
              <a:rPr lang="en-US" sz="2400" dirty="0"/>
              <a:t>	- Restricted weapons and alcohol </a:t>
            </a:r>
          </a:p>
          <a:p>
            <a:r>
              <a:rPr lang="en-US" sz="2400" dirty="0"/>
              <a:t>		possession</a:t>
            </a:r>
          </a:p>
          <a:p>
            <a:r>
              <a:rPr lang="en-US" sz="2400" dirty="0"/>
              <a:t>	- Children could be seized by the state </a:t>
            </a:r>
          </a:p>
          <a:p>
            <a:r>
              <a:rPr lang="en-US" sz="2400" dirty="0"/>
              <a:t>		and sent to work</a:t>
            </a:r>
          </a:p>
          <a:p>
            <a:r>
              <a:rPr lang="en-US" sz="2400" dirty="0"/>
              <a:t>	- Restricted access to towns and public </a:t>
            </a:r>
          </a:p>
          <a:p>
            <a:r>
              <a:rPr lang="en-US" sz="2400" dirty="0"/>
              <a:t>		spaces, and nightly curfews</a:t>
            </a:r>
          </a:p>
        </p:txBody>
      </p:sp>
      <p:pic>
        <p:nvPicPr>
          <p:cNvPr id="1026" name="Picture 2" descr="Image result for black co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3648" y="3124201"/>
            <a:ext cx="5413554"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98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rsive signature in 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38500" cy="800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20847247">
            <a:off x="463178" y="750307"/>
            <a:ext cx="4894728" cy="3046988"/>
          </a:xfrm>
          <a:prstGeom prst="rect">
            <a:avLst/>
          </a:prstGeom>
          <a:blipFill>
            <a:blip r:embed="rId3"/>
            <a:tile tx="0" ty="0" sx="100000" sy="100000" flip="none" algn="tl"/>
          </a:blipFill>
          <a:ln>
            <a:solidFill>
              <a:schemeClr val="tx1"/>
            </a:solidFill>
          </a:ln>
        </p:spPr>
        <p:txBody>
          <a:bodyPr wrap="square" rtlCol="0">
            <a:spAutoFit/>
          </a:bodyPr>
          <a:lstStyle/>
          <a:p>
            <a:pPr algn="ctr"/>
            <a:r>
              <a:rPr lang="en-US" sz="2400" b="1" dirty="0">
                <a:latin typeface="Book Antiqua" pitchFamily="18" charset="0"/>
              </a:rPr>
              <a:t>Freedman’s Bureau:</a:t>
            </a:r>
          </a:p>
          <a:p>
            <a:r>
              <a:rPr lang="en-US" sz="2400" dirty="0">
                <a:latin typeface="Book Antiqua" pitchFamily="18" charset="0"/>
              </a:rPr>
              <a:t>Federal agency set up to help former slaves after the Civil War</a:t>
            </a:r>
          </a:p>
          <a:p>
            <a:r>
              <a:rPr lang="en-US" sz="2400" dirty="0">
                <a:latin typeface="Book Antiqua" pitchFamily="18" charset="0"/>
              </a:rPr>
              <a:t>(Clothing, food, shelter, schools and colleges)</a:t>
            </a:r>
          </a:p>
          <a:p>
            <a:r>
              <a:rPr lang="en-US" sz="2400" dirty="0">
                <a:latin typeface="Book Antiqua" pitchFamily="18" charset="0"/>
              </a:rPr>
              <a:t>-Johnson vetoes a renewal of the bureau in 1865, Congress overrides the veto</a:t>
            </a:r>
          </a:p>
        </p:txBody>
      </p:sp>
      <p:sp>
        <p:nvSpPr>
          <p:cNvPr id="10" name="TextBox 9"/>
          <p:cNvSpPr txBox="1"/>
          <p:nvPr/>
        </p:nvSpPr>
        <p:spPr>
          <a:xfrm rot="456678">
            <a:off x="6740463" y="498505"/>
            <a:ext cx="4894728" cy="2308324"/>
          </a:xfrm>
          <a:prstGeom prst="rect">
            <a:avLst/>
          </a:prstGeom>
          <a:blipFill>
            <a:blip r:embed="rId3"/>
            <a:tile tx="0" ty="0" sx="100000" sy="100000" flip="none" algn="tl"/>
          </a:blipFill>
          <a:ln>
            <a:solidFill>
              <a:schemeClr val="tx1"/>
            </a:solidFill>
          </a:ln>
        </p:spPr>
        <p:txBody>
          <a:bodyPr wrap="square" rtlCol="0">
            <a:spAutoFit/>
          </a:bodyPr>
          <a:lstStyle/>
          <a:p>
            <a:pPr algn="ctr"/>
            <a:r>
              <a:rPr lang="en-US" sz="2400" b="1" dirty="0">
                <a:latin typeface="Book Antiqua" pitchFamily="18" charset="0"/>
              </a:rPr>
              <a:t>Civil Rights Act of 1866</a:t>
            </a:r>
          </a:p>
          <a:p>
            <a:r>
              <a:rPr lang="en-US" sz="2400" dirty="0">
                <a:latin typeface="Book Antiqua" pitchFamily="18" charset="0"/>
              </a:rPr>
              <a:t>Granted full citizenship to African Americans.</a:t>
            </a:r>
          </a:p>
          <a:p>
            <a:endParaRPr lang="en-US" sz="2400" dirty="0">
              <a:latin typeface="Book Antiqua" pitchFamily="18" charset="0"/>
            </a:endParaRPr>
          </a:p>
          <a:p>
            <a:r>
              <a:rPr lang="en-US" sz="2400" dirty="0">
                <a:latin typeface="Book Antiqua" pitchFamily="18" charset="0"/>
              </a:rPr>
              <a:t>-Johnson vetoes the act in 1866, Congress overrides the veto</a:t>
            </a:r>
          </a:p>
        </p:txBody>
      </p:sp>
      <p:sp>
        <p:nvSpPr>
          <p:cNvPr id="11" name="TextBox 10"/>
          <p:cNvSpPr txBox="1"/>
          <p:nvPr/>
        </p:nvSpPr>
        <p:spPr>
          <a:xfrm rot="21396719">
            <a:off x="1990164" y="3993819"/>
            <a:ext cx="4894728" cy="2308324"/>
          </a:xfrm>
          <a:prstGeom prst="rect">
            <a:avLst/>
          </a:prstGeom>
          <a:blipFill>
            <a:blip r:embed="rId3"/>
            <a:tile tx="0" ty="0" sx="100000" sy="100000" flip="none" algn="tl"/>
          </a:blipFill>
          <a:ln>
            <a:solidFill>
              <a:schemeClr val="tx1"/>
            </a:solidFill>
          </a:ln>
        </p:spPr>
        <p:txBody>
          <a:bodyPr wrap="square" rtlCol="0">
            <a:spAutoFit/>
          </a:bodyPr>
          <a:lstStyle/>
          <a:p>
            <a:pPr algn="ctr"/>
            <a:r>
              <a:rPr lang="en-US" sz="2400" b="1" dirty="0">
                <a:latin typeface="Book Antiqua" pitchFamily="18" charset="0"/>
              </a:rPr>
              <a:t>First Reconstruction Act:</a:t>
            </a:r>
          </a:p>
          <a:p>
            <a:r>
              <a:rPr lang="en-US" sz="2400" dirty="0">
                <a:latin typeface="Book Antiqua" pitchFamily="18" charset="0"/>
              </a:rPr>
              <a:t>South to be divided into 5 military districts, overseen by Army</a:t>
            </a:r>
          </a:p>
          <a:p>
            <a:endParaRPr lang="en-US" sz="2400" dirty="0">
              <a:latin typeface="Book Antiqua" pitchFamily="18" charset="0"/>
            </a:endParaRPr>
          </a:p>
          <a:p>
            <a:r>
              <a:rPr lang="en-US" sz="2400" dirty="0">
                <a:latin typeface="Book Antiqua" pitchFamily="18" charset="0"/>
              </a:rPr>
              <a:t>-Johnson vetoes, Congress overrides the veto</a:t>
            </a:r>
          </a:p>
        </p:txBody>
      </p:sp>
      <p:sp>
        <p:nvSpPr>
          <p:cNvPr id="12" name="TextBox 11"/>
          <p:cNvSpPr txBox="1"/>
          <p:nvPr/>
        </p:nvSpPr>
        <p:spPr>
          <a:xfrm rot="1110462">
            <a:off x="6973087" y="3339962"/>
            <a:ext cx="4627826" cy="2677656"/>
          </a:xfrm>
          <a:prstGeom prst="rect">
            <a:avLst/>
          </a:prstGeom>
          <a:blipFill>
            <a:blip r:embed="rId3"/>
            <a:tile tx="0" ty="0" sx="100000" sy="100000" flip="none" algn="tl"/>
          </a:blipFill>
          <a:ln>
            <a:solidFill>
              <a:schemeClr val="tx1"/>
            </a:solidFill>
          </a:ln>
        </p:spPr>
        <p:txBody>
          <a:bodyPr wrap="square" rtlCol="0">
            <a:spAutoFit/>
          </a:bodyPr>
          <a:lstStyle/>
          <a:p>
            <a:pPr algn="ctr"/>
            <a:r>
              <a:rPr lang="en-US" sz="2400" b="1" dirty="0">
                <a:latin typeface="Book Antiqua" pitchFamily="18" charset="0"/>
              </a:rPr>
              <a:t>Second Reconstruction Act</a:t>
            </a:r>
          </a:p>
          <a:p>
            <a:r>
              <a:rPr lang="en-US" sz="2400" dirty="0">
                <a:latin typeface="Book Antiqua" pitchFamily="18" charset="0"/>
              </a:rPr>
              <a:t>Southern states must hold elections to write new Constitutions to include former slaves</a:t>
            </a:r>
          </a:p>
          <a:p>
            <a:r>
              <a:rPr lang="en-US" sz="2400" dirty="0">
                <a:latin typeface="Book Antiqua" pitchFamily="18" charset="0"/>
              </a:rPr>
              <a:t>-Johnson vetoes, Congress overrides the veto</a:t>
            </a:r>
          </a:p>
        </p:txBody>
      </p:sp>
    </p:spTree>
    <p:extLst>
      <p:ext uri="{BB962C8B-B14F-4D97-AF65-F5344CB8AC3E}">
        <p14:creationId xmlns:p14="http://schemas.microsoft.com/office/powerpoint/2010/main" val="15821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7375</TotalTime>
  <Words>2955</Words>
  <Application>Microsoft Office PowerPoint</Application>
  <PresentationFormat>Widescreen</PresentationFormat>
  <Paragraphs>281</Paragraphs>
  <Slides>57</Slides>
  <Notes>0</Notes>
  <HiddenSlides>1</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57</vt:i4>
      </vt:variant>
    </vt:vector>
  </HeadingPairs>
  <TitlesOfParts>
    <vt:vector size="72" baseType="lpstr">
      <vt:lpstr>Algerian</vt:lpstr>
      <vt:lpstr>Arial</vt:lpstr>
      <vt:lpstr>Baskerville Old Face</vt:lpstr>
      <vt:lpstr>Bernard MT Condensed</vt:lpstr>
      <vt:lpstr>Bodoni MT</vt:lpstr>
      <vt:lpstr>Book Antiqua</vt:lpstr>
      <vt:lpstr>Calibri</vt:lpstr>
      <vt:lpstr>Calibri Light</vt:lpstr>
      <vt:lpstr>Caslon Antique</vt:lpstr>
      <vt:lpstr>Centaur</vt:lpstr>
      <vt:lpstr>Garamond</vt:lpstr>
      <vt:lpstr>Mongolian Baiti</vt:lpstr>
      <vt:lpstr>Palatino Linotype</vt:lpstr>
      <vt:lpstr>Playbill</vt:lpstr>
      <vt:lpstr>Office Theme</vt:lpstr>
      <vt:lpstr>Andrew Johnson</vt:lpstr>
      <vt:lpstr>PowerPoint Presentation</vt:lpstr>
      <vt:lpstr>New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Ulysses S. Grant</vt:lpstr>
      <vt:lpstr>PowerPoint Presentation</vt:lpstr>
      <vt:lpstr>PowerPoint Presentation</vt:lpstr>
      <vt:lpstr>PowerPoint Presentation</vt:lpstr>
      <vt:lpstr>New States</vt:lpstr>
      <vt:lpstr>PowerPoint Presentation</vt:lpstr>
      <vt:lpstr>Reconstruction during the Grant Administration:</vt:lpstr>
      <vt:lpstr>Reconstruction during the Grant Administration:</vt:lpstr>
      <vt:lpstr>Reconstruction during the Grant Administration:</vt:lpstr>
      <vt:lpstr>PowerPoint Presentation</vt:lpstr>
      <vt:lpstr>Amnesty Act - 1872</vt:lpstr>
      <vt:lpstr>PowerPoint Presentation</vt:lpstr>
      <vt:lpstr>PowerPoint Presentation</vt:lpstr>
      <vt:lpstr>Effects of the Transcontinental Railroad</vt:lpstr>
      <vt:lpstr>1872 – Yellowstone National Park established  - first national park in the world</vt:lpstr>
      <vt:lpstr>PowerPoint Presentation</vt:lpstr>
      <vt:lpstr>The Gilded Age: The period from the 1870s to 1890s  - Rapid economic growth, industrialization, and invention  - Rapid wage growth  - Rapid population growth and immigration  - Era of severe poverty and the concentration of      wealth among the elite  - Era of strikes and corruption (economic and political) </vt:lpstr>
      <vt:lpstr>PowerPoint Presentation</vt:lpstr>
      <vt:lpstr>PowerPoint Presentation</vt:lpstr>
      <vt:lpstr>PowerPoint Presentation</vt:lpstr>
      <vt:lpstr>PowerPoint Presentation</vt:lpstr>
      <vt:lpstr>PowerPoint Presentation</vt:lpstr>
      <vt:lpstr>1876 – Invention of the telephone  -Alexander Graham Bell, a Canadian from Scotland living in Boston   - “Mr. Watson, come here – I want to see you.”</vt:lpstr>
      <vt:lpstr>SCANDALS OF THE GRANT ADMINISTRATION</vt:lpstr>
      <vt:lpstr>SCANDAL!</vt:lpstr>
      <vt:lpstr>SCANDAL!</vt:lpstr>
      <vt:lpstr>SCANDAL!</vt:lpstr>
      <vt:lpstr>SCANDAL!</vt:lpstr>
      <vt:lpstr>SCANDAL!</vt:lpstr>
      <vt:lpstr>Battle of the Little Big Horn – June 25, 1876</vt:lpstr>
      <vt:lpstr>Rutherford B. Hayes</vt:lpstr>
      <vt:lpstr>PowerPoint Presentation</vt:lpstr>
      <vt:lpstr>PowerPoint Presentation</vt:lpstr>
      <vt:lpstr>Election of 1876: </vt:lpstr>
      <vt:lpstr>New States</vt:lpstr>
      <vt:lpstr>Machine Politics: An authoritative boss (or small group) commands the support of a group of supporter, businesses, and campaign workers who receive rewards for their efforts. The machine's power is based on the ability of the workers to ”get out the vote” for their candidates on election day.</vt:lpstr>
      <vt:lpstr>Civil Service Reform</vt:lpstr>
      <vt:lpstr>Great Railroad Strike - 1877</vt:lpstr>
      <vt:lpstr>The Grange</vt:lpstr>
      <vt:lpstr>Nez Perce War</vt:lpstr>
      <vt:lpstr>“Lemonade Lucy” Hayes</vt:lpstr>
      <vt:lpstr>1877 – Invention of the phonograph  -Thomas Edison and his team of researchers in Menlo Park, NJ create the first successful commercial sound recording device – first on tinfoil and later wax cylinders.  </vt:lpstr>
      <vt:lpstr>1879 – Invention of the light bulb  -Thomas Edison and his team of researchers in Menlo Park, NJ create the first successful commercial light bulb.  </vt:lpstr>
    </vt:vector>
  </TitlesOfParts>
  <Company>MRSD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Andrew Johnson</dc:title>
  <dc:creator>Peter Lambert</dc:creator>
  <cp:lastModifiedBy>Peter Lambert</cp:lastModifiedBy>
  <cp:revision>97</cp:revision>
  <dcterms:created xsi:type="dcterms:W3CDTF">2018-09-11T17:41:15Z</dcterms:created>
  <dcterms:modified xsi:type="dcterms:W3CDTF">2023-09-28T17:38:51Z</dcterms:modified>
</cp:coreProperties>
</file>